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E498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E498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E498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DABB43-9579-6DEA-5D04-8BD17FB0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7D3E6837-D49C-4990-AB3E-BBFE4227FBD7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567440-DC47-161E-EB2E-B215E90B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DE3687-0116-1606-A420-36D0E3D2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9E2C783B-9941-4B76-9A14-9582EAA003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06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63608" y="7146266"/>
            <a:ext cx="1211917" cy="2697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5301" y="2683002"/>
            <a:ext cx="7262797" cy="59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E498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9299" y="1693689"/>
            <a:ext cx="8834800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jp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g"/><Relationship Id="rId2" Type="http://schemas.openxmlformats.org/officeDocument/2006/relationships/image" Target="../media/image1.png"/><Relationship Id="rId16" Type="http://schemas.openxmlformats.org/officeDocument/2006/relationships/image" Target="../media/image52.jp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direcaocultura.com.br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0169" y="795342"/>
            <a:ext cx="8443595" cy="6751955"/>
            <a:chOff x="1680169" y="795342"/>
            <a:chExt cx="8443595" cy="6751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0169" y="795342"/>
              <a:ext cx="7671078" cy="67519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7999" y="6391031"/>
              <a:ext cx="1645196" cy="5188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83052" y="3997471"/>
              <a:ext cx="2583815" cy="1234440"/>
            </a:xfrm>
            <a:custGeom>
              <a:avLst/>
              <a:gdLst/>
              <a:ahLst/>
              <a:cxnLst/>
              <a:rect l="l" t="t" r="r" b="b"/>
              <a:pathLst>
                <a:path w="2583815" h="1234439">
                  <a:moveTo>
                    <a:pt x="152514" y="0"/>
                  </a:moveTo>
                  <a:lnTo>
                    <a:pt x="0" y="717537"/>
                  </a:lnTo>
                  <a:lnTo>
                    <a:pt x="2430830" y="1234236"/>
                  </a:lnTo>
                  <a:lnTo>
                    <a:pt x="2583357" y="516686"/>
                  </a:lnTo>
                  <a:lnTo>
                    <a:pt x="152514" y="0"/>
                  </a:lnTo>
                  <a:close/>
                </a:path>
              </a:pathLst>
            </a:custGeom>
            <a:solidFill>
              <a:srgbClr val="DCA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4368" y="1611668"/>
              <a:ext cx="2287905" cy="1463040"/>
            </a:xfrm>
            <a:custGeom>
              <a:avLst/>
              <a:gdLst/>
              <a:ahLst/>
              <a:cxnLst/>
              <a:rect l="l" t="t" r="r" b="b"/>
              <a:pathLst>
                <a:path w="2287904" h="1463039">
                  <a:moveTo>
                    <a:pt x="2036711" y="0"/>
                  </a:moveTo>
                  <a:lnTo>
                    <a:pt x="0" y="885583"/>
                  </a:lnTo>
                  <a:lnTo>
                    <a:pt x="250850" y="1462493"/>
                  </a:lnTo>
                  <a:lnTo>
                    <a:pt x="2287562" y="576897"/>
                  </a:lnTo>
                  <a:lnTo>
                    <a:pt x="2036711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720000">
            <a:off x="6197857" y="4368077"/>
            <a:ext cx="2087313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40"/>
              </a:lnSpc>
            </a:pPr>
            <a:r>
              <a:rPr sz="4050" b="1" i="1" spc="-459" dirty="0">
                <a:solidFill>
                  <a:srgbClr val="FFFFFF"/>
                </a:solidFill>
                <a:latin typeface="Arial"/>
                <a:cs typeface="Arial"/>
              </a:rPr>
              <a:t>tudo</a:t>
            </a:r>
            <a:r>
              <a:rPr sz="405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50" b="1" i="1" spc="-3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5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50" b="1" i="1" spc="-5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050" b="1" i="1" spc="-31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4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20220000">
            <a:off x="2484515" y="2093914"/>
            <a:ext cx="1899679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90"/>
              </a:lnSpc>
            </a:pPr>
            <a:r>
              <a:rPr sz="3750" b="1" i="1" spc="-3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750" b="1" i="1" spc="-450" dirty="0">
                <a:solidFill>
                  <a:srgbClr val="FFFFFF"/>
                </a:solidFill>
                <a:latin typeface="Arial"/>
                <a:cs typeface="Arial"/>
              </a:rPr>
              <a:t>xposição</a:t>
            </a:r>
            <a:endParaRPr sz="37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82270" y="2460003"/>
            <a:ext cx="3528060" cy="1944370"/>
          </a:xfrm>
          <a:custGeom>
            <a:avLst/>
            <a:gdLst/>
            <a:ahLst/>
            <a:cxnLst/>
            <a:rect l="l" t="t" r="r" b="b"/>
            <a:pathLst>
              <a:path w="3528059" h="1944370">
                <a:moveTo>
                  <a:pt x="3319818" y="0"/>
                </a:moveTo>
                <a:lnTo>
                  <a:pt x="0" y="466572"/>
                </a:lnTo>
                <a:lnTo>
                  <a:pt x="207645" y="1944001"/>
                </a:lnTo>
                <a:lnTo>
                  <a:pt x="3527463" y="1477429"/>
                </a:lnTo>
                <a:lnTo>
                  <a:pt x="3319818" y="0"/>
                </a:lnTo>
                <a:close/>
              </a:path>
            </a:pathLst>
          </a:custGeom>
          <a:solidFill>
            <a:srgbClr val="861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21180000">
            <a:off x="3803522" y="2876255"/>
            <a:ext cx="2907172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45"/>
              </a:lnSpc>
            </a:pPr>
            <a:r>
              <a:rPr sz="4050" b="1" i="1" spc="-710" dirty="0">
                <a:solidFill>
                  <a:srgbClr val="FFFFFF"/>
                </a:solidFill>
                <a:latin typeface="Arial"/>
                <a:cs typeface="Arial"/>
              </a:rPr>
              <a:t>ALIMEN</a:t>
            </a:r>
            <a:r>
              <a:rPr sz="6075" b="1" i="1" spc="-1064" baseline="274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75" b="1" i="1" spc="-1064" baseline="3429" dirty="0">
                <a:solidFill>
                  <a:srgbClr val="FFFFFF"/>
                </a:solidFill>
                <a:latin typeface="Arial"/>
                <a:cs typeface="Arial"/>
              </a:rPr>
              <a:t>AĘÃO,</a:t>
            </a:r>
            <a:endParaRPr sz="6075" baseline="3429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1180000">
            <a:off x="3857731" y="3673723"/>
            <a:ext cx="1099886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4050" b="1" i="1" spc="-915" dirty="0">
                <a:solidFill>
                  <a:srgbClr val="FFFFFF"/>
                </a:solidFill>
                <a:latin typeface="Arial"/>
                <a:cs typeface="Arial"/>
              </a:rPr>
              <a:t>ARTE</a:t>
            </a:r>
            <a:endParaRPr sz="4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21180000">
            <a:off x="4836008" y="3597302"/>
            <a:ext cx="542969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5"/>
              </a:lnSpc>
            </a:pPr>
            <a:r>
              <a:rPr sz="3900" b="1" i="1" spc="-5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21180000">
            <a:off x="5271437" y="3444122"/>
            <a:ext cx="1486297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35"/>
              </a:lnSpc>
            </a:pPr>
            <a:r>
              <a:rPr sz="4050" b="1" i="1" spc="-785" dirty="0">
                <a:solidFill>
                  <a:srgbClr val="FFFFFF"/>
                </a:solidFill>
                <a:latin typeface="Arial"/>
                <a:cs typeface="Arial"/>
              </a:rPr>
              <a:t>SAÚDE:</a:t>
            </a:r>
            <a:endParaRPr sz="4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599" y="557480"/>
            <a:ext cx="13030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70" dirty="0">
                <a:latin typeface="Arial"/>
                <a:cs typeface="Arial"/>
              </a:rPr>
              <a:t>F</a:t>
            </a:r>
            <a:r>
              <a:rPr sz="2000" b="1" spc="-135" dirty="0">
                <a:latin typeface="Arial"/>
                <a:cs typeface="Arial"/>
              </a:rPr>
              <a:t>A</a:t>
            </a:r>
            <a:r>
              <a:rPr sz="2000" b="1" spc="-280" dirty="0">
                <a:latin typeface="Arial"/>
                <a:cs typeface="Arial"/>
              </a:rPr>
              <a:t>S</a:t>
            </a:r>
            <a:r>
              <a:rPr sz="2000" b="1" spc="-114" dirty="0">
                <a:latin typeface="Arial"/>
                <a:cs typeface="Arial"/>
              </a:rPr>
              <a:t>T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60" dirty="0"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05230" cy="1480820"/>
          </a:xfrm>
          <a:custGeom>
            <a:avLst/>
            <a:gdLst/>
            <a:ahLst/>
            <a:cxnLst/>
            <a:rect l="l" t="t" r="r" b="b"/>
            <a:pathLst>
              <a:path w="1205230" h="1480820">
                <a:moveTo>
                  <a:pt x="1075116" y="0"/>
                </a:moveTo>
                <a:lnTo>
                  <a:pt x="0" y="0"/>
                </a:lnTo>
                <a:lnTo>
                  <a:pt x="0" y="1456917"/>
                </a:lnTo>
                <a:lnTo>
                  <a:pt x="72965" y="1470489"/>
                </a:lnTo>
                <a:lnTo>
                  <a:pt x="119703" y="1476076"/>
                </a:lnTo>
                <a:lnTo>
                  <a:pt x="167083" y="1479467"/>
                </a:lnTo>
                <a:lnTo>
                  <a:pt x="215051" y="1480609"/>
                </a:lnTo>
                <a:lnTo>
                  <a:pt x="263020" y="1479467"/>
                </a:lnTo>
                <a:lnTo>
                  <a:pt x="310399" y="1476076"/>
                </a:lnTo>
                <a:lnTo>
                  <a:pt x="357137" y="1470489"/>
                </a:lnTo>
                <a:lnTo>
                  <a:pt x="403183" y="1462756"/>
                </a:lnTo>
                <a:lnTo>
                  <a:pt x="448484" y="1452931"/>
                </a:lnTo>
                <a:lnTo>
                  <a:pt x="492988" y="1441063"/>
                </a:lnTo>
                <a:lnTo>
                  <a:pt x="536643" y="1427207"/>
                </a:lnTo>
                <a:lnTo>
                  <a:pt x="579399" y="1411412"/>
                </a:lnTo>
                <a:lnTo>
                  <a:pt x="621202" y="1393732"/>
                </a:lnTo>
                <a:lnTo>
                  <a:pt x="662001" y="1374218"/>
                </a:lnTo>
                <a:lnTo>
                  <a:pt x="701744" y="1352922"/>
                </a:lnTo>
                <a:lnTo>
                  <a:pt x="740379" y="1329895"/>
                </a:lnTo>
                <a:lnTo>
                  <a:pt x="777854" y="1305191"/>
                </a:lnTo>
                <a:lnTo>
                  <a:pt x="814119" y="1278860"/>
                </a:lnTo>
                <a:lnTo>
                  <a:pt x="849119" y="1250954"/>
                </a:lnTo>
                <a:lnTo>
                  <a:pt x="882805" y="1221526"/>
                </a:lnTo>
                <a:lnTo>
                  <a:pt x="915123" y="1190626"/>
                </a:lnTo>
                <a:lnTo>
                  <a:pt x="946022" y="1158308"/>
                </a:lnTo>
                <a:lnTo>
                  <a:pt x="975450" y="1124623"/>
                </a:lnTo>
                <a:lnTo>
                  <a:pt x="1003356" y="1089622"/>
                </a:lnTo>
                <a:lnTo>
                  <a:pt x="1029687" y="1053358"/>
                </a:lnTo>
                <a:lnTo>
                  <a:pt x="1054392" y="1015883"/>
                </a:lnTo>
                <a:lnTo>
                  <a:pt x="1077418" y="977247"/>
                </a:lnTo>
                <a:lnTo>
                  <a:pt x="1098714" y="937504"/>
                </a:lnTo>
                <a:lnTo>
                  <a:pt x="1118228" y="896705"/>
                </a:lnTo>
                <a:lnTo>
                  <a:pt x="1135908" y="854902"/>
                </a:lnTo>
                <a:lnTo>
                  <a:pt x="1151703" y="812147"/>
                </a:lnTo>
                <a:lnTo>
                  <a:pt x="1165560" y="768491"/>
                </a:lnTo>
                <a:lnTo>
                  <a:pt x="1177427" y="723987"/>
                </a:lnTo>
                <a:lnTo>
                  <a:pt x="1187253" y="678687"/>
                </a:lnTo>
                <a:lnTo>
                  <a:pt x="1194985" y="632641"/>
                </a:lnTo>
                <a:lnTo>
                  <a:pt x="1200573" y="585903"/>
                </a:lnTo>
                <a:lnTo>
                  <a:pt x="1203963" y="538523"/>
                </a:lnTo>
                <a:lnTo>
                  <a:pt x="1205105" y="490555"/>
                </a:lnTo>
                <a:lnTo>
                  <a:pt x="1203963" y="442586"/>
                </a:lnTo>
                <a:lnTo>
                  <a:pt x="1200573" y="395207"/>
                </a:lnTo>
                <a:lnTo>
                  <a:pt x="1194985" y="348469"/>
                </a:lnTo>
                <a:lnTo>
                  <a:pt x="1187253" y="302423"/>
                </a:lnTo>
                <a:lnTo>
                  <a:pt x="1177427" y="257122"/>
                </a:lnTo>
                <a:lnTo>
                  <a:pt x="1165560" y="212618"/>
                </a:lnTo>
                <a:lnTo>
                  <a:pt x="1151703" y="168963"/>
                </a:lnTo>
                <a:lnTo>
                  <a:pt x="1135908" y="126207"/>
                </a:lnTo>
                <a:lnTo>
                  <a:pt x="1118228" y="84404"/>
                </a:lnTo>
                <a:lnTo>
                  <a:pt x="1098714" y="43605"/>
                </a:lnTo>
                <a:lnTo>
                  <a:pt x="1077418" y="3862"/>
                </a:lnTo>
                <a:lnTo>
                  <a:pt x="1075116" y="0"/>
                </a:lnTo>
                <a:close/>
              </a:path>
            </a:pathLst>
          </a:custGeom>
          <a:solidFill>
            <a:srgbClr val="E49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400" y="201880"/>
            <a:ext cx="76517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MÓDU</a:t>
            </a:r>
            <a:r>
              <a:rPr sz="1500" b="1" spc="-1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5"/>
              </a:spcBef>
            </a:pPr>
            <a:r>
              <a:rPr sz="555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5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6499" y="1333083"/>
            <a:ext cx="2959100" cy="2700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90170">
              <a:lnSpc>
                <a:spcPts val="1500"/>
              </a:lnSpc>
              <a:spcBef>
                <a:spcPts val="200"/>
              </a:spcBef>
            </a:pPr>
            <a:r>
              <a:rPr sz="1300" spc="80" dirty="0">
                <a:latin typeface="Verdana"/>
                <a:cs typeface="Verdana"/>
              </a:rPr>
              <a:t>O </a:t>
            </a:r>
            <a:r>
              <a:rPr sz="1300" spc="25" dirty="0">
                <a:latin typeface="Verdana"/>
                <a:cs typeface="Verdana"/>
              </a:rPr>
              <a:t>módulo </a:t>
            </a:r>
            <a:r>
              <a:rPr sz="1300" spc="15" dirty="0">
                <a:latin typeface="Verdana"/>
                <a:cs typeface="Verdana"/>
              </a:rPr>
              <a:t>aborda os </a:t>
            </a:r>
            <a:r>
              <a:rPr sz="1300" spc="-15" dirty="0">
                <a:latin typeface="Verdana"/>
                <a:cs typeface="Verdana"/>
              </a:rPr>
              <a:t>ultras </a:t>
            </a:r>
            <a:r>
              <a:rPr sz="1300" spc="-1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processados e </a:t>
            </a:r>
            <a:r>
              <a:rPr sz="1300" spc="35" dirty="0">
                <a:latin typeface="Verdana"/>
                <a:cs typeface="Verdana"/>
              </a:rPr>
              <a:t>como </a:t>
            </a:r>
            <a:r>
              <a:rPr sz="1300" spc="-10" dirty="0">
                <a:latin typeface="Verdana"/>
                <a:cs typeface="Verdana"/>
              </a:rPr>
              <a:t>têm </a:t>
            </a:r>
            <a:r>
              <a:rPr sz="1300" spc="-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padronizado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spc="30" dirty="0">
                <a:latin typeface="Verdana"/>
                <a:cs typeface="Verdana"/>
              </a:rPr>
              <a:t>empobrecido </a:t>
            </a:r>
            <a:r>
              <a:rPr sz="1300" spc="-25" dirty="0">
                <a:latin typeface="Verdana"/>
                <a:cs typeface="Verdana"/>
              </a:rPr>
              <a:t>as </a:t>
            </a:r>
            <a:r>
              <a:rPr sz="1300" spc="-2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dietas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-5" dirty="0">
                <a:latin typeface="Verdana"/>
                <a:cs typeface="Verdana"/>
              </a:rPr>
              <a:t>culturas </a:t>
            </a:r>
            <a:r>
              <a:rPr sz="1300" spc="10" dirty="0">
                <a:latin typeface="Verdana"/>
                <a:cs typeface="Verdana"/>
              </a:rPr>
              <a:t>tradicionais 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com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imposição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dos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atributos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“praticidade”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“instantaneidade”.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São </a:t>
            </a:r>
            <a:r>
              <a:rPr sz="1300" spc="-25" dirty="0">
                <a:latin typeface="Verdana"/>
                <a:cs typeface="Verdana"/>
              </a:rPr>
              <a:t>um </a:t>
            </a:r>
            <a:r>
              <a:rPr sz="1300" spc="30" dirty="0">
                <a:latin typeface="Verdana"/>
                <a:cs typeface="Verdana"/>
              </a:rPr>
              <a:t>dos </a:t>
            </a:r>
            <a:r>
              <a:rPr sz="1300" spc="-10" dirty="0">
                <a:latin typeface="Verdana"/>
                <a:cs typeface="Verdana"/>
              </a:rPr>
              <a:t>responsáveis </a:t>
            </a:r>
            <a:r>
              <a:rPr sz="1300" spc="15" dirty="0">
                <a:latin typeface="Verdana"/>
                <a:cs typeface="Verdana"/>
              </a:rPr>
              <a:t>pela 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epidemia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mundial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da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obesidade</a:t>
            </a:r>
            <a:endParaRPr sz="1300">
              <a:latin typeface="Verdana"/>
              <a:cs typeface="Verdana"/>
            </a:endParaRPr>
          </a:p>
          <a:p>
            <a:pPr marL="12700" marR="5080">
              <a:lnSpc>
                <a:spcPts val="1500"/>
              </a:lnSpc>
            </a:pP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spc="5" dirty="0">
                <a:latin typeface="Verdana"/>
                <a:cs typeface="Verdana"/>
              </a:rPr>
              <a:t>são </a:t>
            </a:r>
            <a:r>
              <a:rPr sz="1300" spc="15" dirty="0">
                <a:latin typeface="Verdana"/>
                <a:cs typeface="Verdana"/>
              </a:rPr>
              <a:t>constituídos </a:t>
            </a:r>
            <a:r>
              <a:rPr sz="1300" spc="35" dirty="0">
                <a:latin typeface="Verdana"/>
                <a:cs typeface="Verdana"/>
              </a:rPr>
              <a:t>por </a:t>
            </a:r>
            <a:r>
              <a:rPr sz="1300" dirty="0">
                <a:latin typeface="Verdana"/>
                <a:cs typeface="Verdana"/>
              </a:rPr>
              <a:t>grandes 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quantidades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dirty="0">
                <a:latin typeface="Verdana"/>
                <a:cs typeface="Verdana"/>
              </a:rPr>
              <a:t>gorduras 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principalmente </a:t>
            </a:r>
            <a:r>
              <a:rPr sz="1300" spc="-25" dirty="0">
                <a:latin typeface="Verdana"/>
                <a:cs typeface="Verdana"/>
              </a:rPr>
              <a:t>as </a:t>
            </a:r>
            <a:r>
              <a:rPr sz="1300" spc="-15" dirty="0">
                <a:latin typeface="Verdana"/>
                <a:cs typeface="Verdana"/>
              </a:rPr>
              <a:t>saturadas </a:t>
            </a:r>
            <a:r>
              <a:rPr sz="1300" spc="15" dirty="0">
                <a:latin typeface="Verdana"/>
                <a:cs typeface="Verdana"/>
              </a:rPr>
              <a:t>que 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aumentam </a:t>
            </a:r>
            <a:r>
              <a:rPr sz="1300" spc="-10" dirty="0">
                <a:latin typeface="Verdana"/>
                <a:cs typeface="Verdana"/>
              </a:rPr>
              <a:t>níveis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10" dirty="0">
                <a:latin typeface="Verdana"/>
                <a:cs typeface="Verdana"/>
              </a:rPr>
              <a:t>colesterol </a:t>
            </a:r>
            <a:r>
              <a:rPr sz="1300" spc="20" dirty="0">
                <a:latin typeface="Verdana"/>
                <a:cs typeface="Verdana"/>
              </a:rPr>
              <a:t>no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sangue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elevando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riscos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doenças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coronárias.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6499" y="4640201"/>
            <a:ext cx="5576570" cy="227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0" dirty="0">
                <a:latin typeface="Verdana"/>
                <a:cs typeface="Verdana"/>
              </a:rPr>
              <a:t>Fotógrafo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Leonardo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Martins</a:t>
            </a:r>
            <a:endParaRPr sz="1300">
              <a:latin typeface="Verdana"/>
              <a:cs typeface="Verdana"/>
            </a:endParaRPr>
          </a:p>
          <a:p>
            <a:pPr marL="2229485" marR="57150">
              <a:lnSpc>
                <a:spcPts val="1500"/>
              </a:lnSpc>
              <a:spcBef>
                <a:spcPts val="1170"/>
              </a:spcBef>
            </a:pPr>
            <a:r>
              <a:rPr sz="1300" spc="35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5" dirty="0">
                <a:latin typeface="Verdana"/>
                <a:cs typeface="Verdana"/>
              </a:rPr>
              <a:t>oje</a:t>
            </a:r>
            <a:r>
              <a:rPr sz="1300" spc="-20" dirty="0">
                <a:latin typeface="Verdana"/>
                <a:cs typeface="Verdana"/>
              </a:rPr>
              <a:t>t</a:t>
            </a:r>
            <a:r>
              <a:rPr sz="1300" spc="65" dirty="0">
                <a:latin typeface="Verdana"/>
                <a:cs typeface="Verdana"/>
              </a:rPr>
              <a:t>o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60" dirty="0">
                <a:latin typeface="Verdana"/>
                <a:cs typeface="Verdana"/>
              </a:rPr>
              <a:t>-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F</a:t>
            </a:r>
            <a:r>
              <a:rPr sz="1300" spc="-25" dirty="0">
                <a:latin typeface="Verdana"/>
                <a:cs typeface="Verdana"/>
              </a:rPr>
              <a:t>a</a:t>
            </a:r>
            <a:r>
              <a:rPr sz="1300" spc="-40" dirty="0">
                <a:latin typeface="Verdana"/>
                <a:cs typeface="Verdana"/>
              </a:rPr>
              <a:t>s</a:t>
            </a:r>
            <a:r>
              <a:rPr sz="1300" spc="20" dirty="0">
                <a:latin typeface="Verdana"/>
                <a:cs typeface="Verdana"/>
              </a:rPr>
              <a:t>t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85" dirty="0">
                <a:latin typeface="Verdana"/>
                <a:cs typeface="Verdana"/>
              </a:rPr>
              <a:t>F</a:t>
            </a:r>
            <a:r>
              <a:rPr sz="1300" spc="60" dirty="0">
                <a:latin typeface="Verdana"/>
                <a:cs typeface="Verdana"/>
              </a:rPr>
              <a:t>ood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nas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cidades  </a:t>
            </a:r>
            <a:r>
              <a:rPr sz="1300" spc="-5" dirty="0">
                <a:latin typeface="Verdana"/>
                <a:cs typeface="Verdana"/>
              </a:rPr>
              <a:t>Através </a:t>
            </a:r>
            <a:r>
              <a:rPr sz="1300" spc="20" dirty="0">
                <a:latin typeface="Verdana"/>
                <a:cs typeface="Verdana"/>
              </a:rPr>
              <a:t>da </a:t>
            </a:r>
            <a:r>
              <a:rPr sz="1300" spc="15" dirty="0">
                <a:latin typeface="Verdana"/>
                <a:cs typeface="Verdana"/>
              </a:rPr>
              <a:t>fotografia </a:t>
            </a:r>
            <a:r>
              <a:rPr sz="1300" spc="65" dirty="0">
                <a:latin typeface="Verdana"/>
                <a:cs typeface="Verdana"/>
              </a:rPr>
              <a:t>o </a:t>
            </a:r>
            <a:r>
              <a:rPr sz="1300" spc="-5" dirty="0">
                <a:latin typeface="Verdana"/>
                <a:cs typeface="Verdana"/>
              </a:rPr>
              <a:t>urbanista 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registra </a:t>
            </a:r>
            <a:r>
              <a:rPr sz="1300" spc="-5" dirty="0">
                <a:latin typeface="Verdana"/>
                <a:cs typeface="Verdana"/>
              </a:rPr>
              <a:t>imagens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dirty="0">
                <a:latin typeface="Verdana"/>
                <a:cs typeface="Verdana"/>
              </a:rPr>
              <a:t>pessoas </a:t>
            </a:r>
            <a:r>
              <a:rPr sz="1300" spc="-10" dirty="0">
                <a:latin typeface="Verdana"/>
                <a:cs typeface="Verdana"/>
              </a:rPr>
              <a:t>se </a:t>
            </a:r>
            <a:r>
              <a:rPr sz="1300" spc="-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alimentando </a:t>
            </a:r>
            <a:r>
              <a:rPr sz="1300" spc="20" dirty="0">
                <a:latin typeface="Verdana"/>
                <a:cs typeface="Verdana"/>
              </a:rPr>
              <a:t>ao </a:t>
            </a:r>
            <a:r>
              <a:rPr sz="1300" spc="35" dirty="0">
                <a:latin typeface="Verdana"/>
                <a:cs typeface="Verdana"/>
              </a:rPr>
              <a:t>longo </a:t>
            </a:r>
            <a:r>
              <a:rPr sz="1300" spc="60" dirty="0">
                <a:latin typeface="Verdana"/>
                <a:cs typeface="Verdana"/>
              </a:rPr>
              <a:t>do </a:t>
            </a:r>
            <a:r>
              <a:rPr sz="1300" spc="15" dirty="0">
                <a:latin typeface="Verdana"/>
                <a:cs typeface="Verdana"/>
              </a:rPr>
              <a:t>dia </a:t>
            </a:r>
            <a:r>
              <a:rPr sz="1300" spc="-10" dirty="0">
                <a:latin typeface="Verdana"/>
                <a:cs typeface="Verdana"/>
              </a:rPr>
              <a:t>em </a:t>
            </a:r>
            <a:r>
              <a:rPr sz="1300" spc="-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diferentes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bairros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como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pano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fundo.</a:t>
            </a:r>
            <a:endParaRPr sz="1300">
              <a:latin typeface="Verdana"/>
              <a:cs typeface="Verdana"/>
            </a:endParaRPr>
          </a:p>
          <a:p>
            <a:pPr marL="2229485" marR="5080">
              <a:lnSpc>
                <a:spcPts val="1500"/>
              </a:lnSpc>
            </a:pPr>
            <a:r>
              <a:rPr sz="1300" spc="55" dirty="0">
                <a:latin typeface="Verdana"/>
                <a:cs typeface="Verdana"/>
              </a:rPr>
              <a:t>As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imagens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mostram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realidade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do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fast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food </a:t>
            </a:r>
            <a:r>
              <a:rPr sz="1300" spc="-20" dirty="0">
                <a:latin typeface="Verdana"/>
                <a:cs typeface="Verdana"/>
              </a:rPr>
              <a:t>na </a:t>
            </a:r>
            <a:r>
              <a:rPr sz="1300" spc="15" dirty="0">
                <a:latin typeface="Verdana"/>
                <a:cs typeface="Verdana"/>
              </a:rPr>
              <a:t>vida </a:t>
            </a:r>
            <a:r>
              <a:rPr sz="1300" spc="30" dirty="0">
                <a:latin typeface="Verdana"/>
                <a:cs typeface="Verdana"/>
              </a:rPr>
              <a:t>dos </a:t>
            </a:r>
            <a:r>
              <a:rPr sz="1300" spc="-10" dirty="0">
                <a:latin typeface="Verdana"/>
                <a:cs typeface="Verdana"/>
              </a:rPr>
              <a:t>brasileiros. </a:t>
            </a:r>
            <a:r>
              <a:rPr sz="1300" spc="80" dirty="0">
                <a:latin typeface="Verdana"/>
                <a:cs typeface="Verdana"/>
              </a:rPr>
              <a:t>O </a:t>
            </a:r>
            <a:r>
              <a:rPr sz="1300" spc="5" dirty="0">
                <a:latin typeface="Verdana"/>
                <a:cs typeface="Verdana"/>
              </a:rPr>
              <a:t>olhar 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para </a:t>
            </a:r>
            <a:r>
              <a:rPr sz="1300" spc="-20" dirty="0">
                <a:latin typeface="Verdana"/>
                <a:cs typeface="Verdana"/>
              </a:rPr>
              <a:t>essa </a:t>
            </a:r>
            <a:r>
              <a:rPr sz="1300" spc="10" dirty="0">
                <a:latin typeface="Verdana"/>
                <a:cs typeface="Verdana"/>
              </a:rPr>
              <a:t>realidade </a:t>
            </a:r>
            <a:r>
              <a:rPr sz="1300" spc="-10" dirty="0">
                <a:latin typeface="Verdana"/>
                <a:cs typeface="Verdana"/>
              </a:rPr>
              <a:t>marca </a:t>
            </a:r>
            <a:r>
              <a:rPr sz="1300" spc="35" dirty="0">
                <a:latin typeface="Verdana"/>
                <a:cs typeface="Verdana"/>
              </a:rPr>
              <a:t>como </a:t>
            </a:r>
            <a:r>
              <a:rPr sz="1300" spc="-15" dirty="0">
                <a:latin typeface="Verdana"/>
                <a:cs typeface="Verdana"/>
              </a:rPr>
              <a:t>esse </a:t>
            </a:r>
            <a:r>
              <a:rPr sz="1300" spc="-1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alimento </a:t>
            </a:r>
            <a:r>
              <a:rPr sz="1300" spc="-10" dirty="0">
                <a:latin typeface="Verdana"/>
                <a:cs typeface="Verdana"/>
              </a:rPr>
              <a:t>está </a:t>
            </a:r>
            <a:r>
              <a:rPr sz="1300" dirty="0">
                <a:latin typeface="Verdana"/>
                <a:cs typeface="Verdana"/>
              </a:rPr>
              <a:t>presente </a:t>
            </a:r>
            <a:r>
              <a:rPr sz="1300" spc="-20" dirty="0">
                <a:latin typeface="Verdana"/>
                <a:cs typeface="Verdana"/>
              </a:rPr>
              <a:t>na </a:t>
            </a:r>
            <a:r>
              <a:rPr sz="1300" dirty="0">
                <a:latin typeface="Verdana"/>
                <a:cs typeface="Verdana"/>
              </a:rPr>
              <a:t>maior </a:t>
            </a:r>
            <a:r>
              <a:rPr sz="1300" spc="5" dirty="0">
                <a:latin typeface="Verdana"/>
                <a:cs typeface="Verdana"/>
              </a:rPr>
              <a:t>parte 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por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pessoas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com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menor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renda.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6376" y="354279"/>
            <a:ext cx="2641861" cy="19485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6376" y="2468223"/>
            <a:ext cx="2641866" cy="22986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5933" y="4535654"/>
            <a:ext cx="2852305" cy="24334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60513" y="2221115"/>
            <a:ext cx="2823159" cy="213346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9200" y="5019724"/>
            <a:ext cx="1961030" cy="19610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5492" y="715802"/>
            <a:ext cx="3825240" cy="257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5" dirty="0">
                <a:solidFill>
                  <a:srgbClr val="86141E"/>
                </a:solidFill>
                <a:latin typeface="Arial"/>
                <a:cs typeface="Arial"/>
              </a:rPr>
              <a:t>NUTRI</a:t>
            </a:r>
            <a:r>
              <a:rPr sz="2000" b="1" spc="-185" dirty="0">
                <a:solidFill>
                  <a:srgbClr val="86141E"/>
                </a:solidFill>
                <a:latin typeface="Arial"/>
                <a:cs typeface="Arial"/>
              </a:rPr>
              <a:t>Ç</a:t>
            </a:r>
            <a:r>
              <a:rPr sz="2000" b="1" spc="-195" dirty="0">
                <a:solidFill>
                  <a:srgbClr val="86141E"/>
                </a:solidFill>
                <a:latin typeface="Arial"/>
                <a:cs typeface="Arial"/>
              </a:rPr>
              <a:t>Ã</a:t>
            </a:r>
            <a:r>
              <a:rPr sz="2000" b="1" spc="-165" dirty="0">
                <a:solidFill>
                  <a:srgbClr val="86141E"/>
                </a:solidFill>
                <a:latin typeface="Arial"/>
                <a:cs typeface="Arial"/>
              </a:rPr>
              <a:t>O</a:t>
            </a:r>
            <a:r>
              <a:rPr sz="2000" b="1" spc="-9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86141E"/>
                </a:solidFill>
                <a:latin typeface="Arial"/>
                <a:cs typeface="Arial"/>
              </a:rPr>
              <a:t>SOCIAL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85"/>
              </a:spcBef>
            </a:pPr>
            <a:r>
              <a:rPr sz="1500" spc="-5" dirty="0">
                <a:latin typeface="Verdana"/>
                <a:cs typeface="Verdana"/>
              </a:rPr>
              <a:t>Esse </a:t>
            </a:r>
            <a:r>
              <a:rPr sz="1500" spc="30" dirty="0">
                <a:latin typeface="Verdana"/>
                <a:cs typeface="Verdana"/>
              </a:rPr>
              <a:t>módulo </a:t>
            </a:r>
            <a:r>
              <a:rPr sz="1500" spc="20" dirty="0">
                <a:latin typeface="Verdana"/>
                <a:cs typeface="Verdana"/>
              </a:rPr>
              <a:t>aborda </a:t>
            </a:r>
            <a:r>
              <a:rPr sz="1500" spc="-25" dirty="0">
                <a:latin typeface="Verdana"/>
                <a:cs typeface="Verdana"/>
              </a:rPr>
              <a:t>a </a:t>
            </a:r>
            <a:r>
              <a:rPr sz="1500" spc="-10" dirty="0">
                <a:latin typeface="Verdana"/>
                <a:cs typeface="Verdana"/>
              </a:rPr>
              <a:t>assistência </a:t>
            </a:r>
            <a:r>
              <a:rPr sz="1500" spc="10" dirty="0">
                <a:latin typeface="Verdana"/>
                <a:cs typeface="Verdana"/>
              </a:rPr>
              <a:t>e 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educação </a:t>
            </a:r>
            <a:r>
              <a:rPr sz="1500" spc="10" dirty="0">
                <a:latin typeface="Verdana"/>
                <a:cs typeface="Verdana"/>
              </a:rPr>
              <a:t>nutricional </a:t>
            </a:r>
            <a:r>
              <a:rPr sz="1500" spc="-25" dirty="0">
                <a:latin typeface="Verdana"/>
                <a:cs typeface="Verdana"/>
              </a:rPr>
              <a:t>a </a:t>
            </a:r>
            <a:r>
              <a:rPr sz="1500" spc="20" dirty="0">
                <a:latin typeface="Verdana"/>
                <a:cs typeface="Verdana"/>
              </a:rPr>
              <a:t>indivíduos 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sadios </a:t>
            </a:r>
            <a:r>
              <a:rPr sz="1500" spc="25" dirty="0">
                <a:latin typeface="Verdana"/>
                <a:cs typeface="Verdana"/>
              </a:rPr>
              <a:t>ou </a:t>
            </a:r>
            <a:r>
              <a:rPr sz="1500" spc="15" dirty="0">
                <a:latin typeface="Verdana"/>
                <a:cs typeface="Verdana"/>
              </a:rPr>
              <a:t>doentes </a:t>
            </a:r>
            <a:r>
              <a:rPr sz="1500" spc="-30" dirty="0">
                <a:latin typeface="Verdana"/>
                <a:cs typeface="Verdana"/>
              </a:rPr>
              <a:t>através </a:t>
            </a:r>
            <a:r>
              <a:rPr sz="1500" spc="40" dirty="0">
                <a:latin typeface="Verdana"/>
                <a:cs typeface="Verdana"/>
              </a:rPr>
              <a:t>de </a:t>
            </a:r>
            <a:r>
              <a:rPr sz="1500" spc="4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programas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para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prevenção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40" dirty="0">
                <a:latin typeface="Verdana"/>
                <a:cs typeface="Verdana"/>
              </a:rPr>
              <a:t>de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doenças, </a:t>
            </a:r>
            <a:r>
              <a:rPr sz="1500" spc="-509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manutenção </a:t>
            </a:r>
            <a:r>
              <a:rPr sz="1500" spc="10" dirty="0">
                <a:latin typeface="Verdana"/>
                <a:cs typeface="Verdana"/>
              </a:rPr>
              <a:t>e recuperação </a:t>
            </a:r>
            <a:r>
              <a:rPr sz="1500" spc="25" dirty="0">
                <a:latin typeface="Verdana"/>
                <a:cs typeface="Verdana"/>
              </a:rPr>
              <a:t>da </a:t>
            </a:r>
            <a:r>
              <a:rPr sz="1500" spc="-25" dirty="0">
                <a:latin typeface="Verdana"/>
                <a:cs typeface="Verdana"/>
              </a:rPr>
              <a:t>saúde, 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spc="15" dirty="0">
                <a:latin typeface="Verdana"/>
                <a:cs typeface="Verdana"/>
              </a:rPr>
              <a:t>compromissado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com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75" dirty="0">
                <a:latin typeface="Verdana"/>
                <a:cs typeface="Verdana"/>
              </a:rPr>
              <a:t>o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papel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25" dirty="0">
                <a:latin typeface="Verdana"/>
                <a:cs typeface="Verdana"/>
              </a:rPr>
              <a:t>da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20" dirty="0">
                <a:latin typeface="Verdana"/>
                <a:cs typeface="Verdana"/>
              </a:rPr>
              <a:t>ciência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25" dirty="0">
                <a:latin typeface="Verdana"/>
                <a:cs typeface="Verdana"/>
              </a:rPr>
              <a:t>da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nutrição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em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15" dirty="0">
                <a:latin typeface="Verdana"/>
                <a:cs typeface="Verdana"/>
              </a:rPr>
              <a:t>comunidades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populares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e </a:t>
            </a:r>
            <a:r>
              <a:rPr sz="1500" spc="25" dirty="0">
                <a:latin typeface="Verdana"/>
                <a:cs typeface="Verdana"/>
              </a:rPr>
              <a:t>da </a:t>
            </a:r>
            <a:r>
              <a:rPr sz="1500" spc="5" dirty="0">
                <a:latin typeface="Verdana"/>
                <a:cs typeface="Verdana"/>
              </a:rPr>
              <a:t>intervenção </a:t>
            </a:r>
            <a:r>
              <a:rPr sz="1500" spc="70" dirty="0">
                <a:latin typeface="Verdana"/>
                <a:cs typeface="Verdana"/>
              </a:rPr>
              <a:t>do </a:t>
            </a:r>
            <a:r>
              <a:rPr sz="1500" spc="5" dirty="0">
                <a:latin typeface="Verdana"/>
                <a:cs typeface="Verdana"/>
              </a:rPr>
              <a:t>nutricionista </a:t>
            </a:r>
            <a:r>
              <a:rPr sz="1500" spc="1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nestes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espaços.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05230" cy="1480820"/>
          </a:xfrm>
          <a:custGeom>
            <a:avLst/>
            <a:gdLst/>
            <a:ahLst/>
            <a:cxnLst/>
            <a:rect l="l" t="t" r="r" b="b"/>
            <a:pathLst>
              <a:path w="1205230" h="1480820">
                <a:moveTo>
                  <a:pt x="1075116" y="0"/>
                </a:moveTo>
                <a:lnTo>
                  <a:pt x="0" y="0"/>
                </a:lnTo>
                <a:lnTo>
                  <a:pt x="0" y="1456917"/>
                </a:lnTo>
                <a:lnTo>
                  <a:pt x="72965" y="1470489"/>
                </a:lnTo>
                <a:lnTo>
                  <a:pt x="119703" y="1476076"/>
                </a:lnTo>
                <a:lnTo>
                  <a:pt x="167083" y="1479467"/>
                </a:lnTo>
                <a:lnTo>
                  <a:pt x="215051" y="1480609"/>
                </a:lnTo>
                <a:lnTo>
                  <a:pt x="263020" y="1479467"/>
                </a:lnTo>
                <a:lnTo>
                  <a:pt x="310399" y="1476076"/>
                </a:lnTo>
                <a:lnTo>
                  <a:pt x="357137" y="1470489"/>
                </a:lnTo>
                <a:lnTo>
                  <a:pt x="403183" y="1462756"/>
                </a:lnTo>
                <a:lnTo>
                  <a:pt x="448484" y="1452931"/>
                </a:lnTo>
                <a:lnTo>
                  <a:pt x="492988" y="1441063"/>
                </a:lnTo>
                <a:lnTo>
                  <a:pt x="536643" y="1427207"/>
                </a:lnTo>
                <a:lnTo>
                  <a:pt x="579399" y="1411412"/>
                </a:lnTo>
                <a:lnTo>
                  <a:pt x="621202" y="1393732"/>
                </a:lnTo>
                <a:lnTo>
                  <a:pt x="662001" y="1374218"/>
                </a:lnTo>
                <a:lnTo>
                  <a:pt x="701744" y="1352922"/>
                </a:lnTo>
                <a:lnTo>
                  <a:pt x="740379" y="1329895"/>
                </a:lnTo>
                <a:lnTo>
                  <a:pt x="777854" y="1305191"/>
                </a:lnTo>
                <a:lnTo>
                  <a:pt x="814119" y="1278860"/>
                </a:lnTo>
                <a:lnTo>
                  <a:pt x="849119" y="1250954"/>
                </a:lnTo>
                <a:lnTo>
                  <a:pt x="882805" y="1221526"/>
                </a:lnTo>
                <a:lnTo>
                  <a:pt x="915123" y="1190626"/>
                </a:lnTo>
                <a:lnTo>
                  <a:pt x="946022" y="1158308"/>
                </a:lnTo>
                <a:lnTo>
                  <a:pt x="975450" y="1124623"/>
                </a:lnTo>
                <a:lnTo>
                  <a:pt x="1003356" y="1089622"/>
                </a:lnTo>
                <a:lnTo>
                  <a:pt x="1029687" y="1053358"/>
                </a:lnTo>
                <a:lnTo>
                  <a:pt x="1054392" y="1015883"/>
                </a:lnTo>
                <a:lnTo>
                  <a:pt x="1077418" y="977247"/>
                </a:lnTo>
                <a:lnTo>
                  <a:pt x="1098714" y="937504"/>
                </a:lnTo>
                <a:lnTo>
                  <a:pt x="1118228" y="896705"/>
                </a:lnTo>
                <a:lnTo>
                  <a:pt x="1135908" y="854902"/>
                </a:lnTo>
                <a:lnTo>
                  <a:pt x="1151703" y="812147"/>
                </a:lnTo>
                <a:lnTo>
                  <a:pt x="1165560" y="768491"/>
                </a:lnTo>
                <a:lnTo>
                  <a:pt x="1177427" y="723987"/>
                </a:lnTo>
                <a:lnTo>
                  <a:pt x="1187253" y="678687"/>
                </a:lnTo>
                <a:lnTo>
                  <a:pt x="1194985" y="632641"/>
                </a:lnTo>
                <a:lnTo>
                  <a:pt x="1200573" y="585903"/>
                </a:lnTo>
                <a:lnTo>
                  <a:pt x="1203963" y="538523"/>
                </a:lnTo>
                <a:lnTo>
                  <a:pt x="1205105" y="490555"/>
                </a:lnTo>
                <a:lnTo>
                  <a:pt x="1203963" y="442586"/>
                </a:lnTo>
                <a:lnTo>
                  <a:pt x="1200573" y="395207"/>
                </a:lnTo>
                <a:lnTo>
                  <a:pt x="1194985" y="348469"/>
                </a:lnTo>
                <a:lnTo>
                  <a:pt x="1187253" y="302423"/>
                </a:lnTo>
                <a:lnTo>
                  <a:pt x="1177427" y="257122"/>
                </a:lnTo>
                <a:lnTo>
                  <a:pt x="1165560" y="212618"/>
                </a:lnTo>
                <a:lnTo>
                  <a:pt x="1151703" y="168963"/>
                </a:lnTo>
                <a:lnTo>
                  <a:pt x="1135908" y="126207"/>
                </a:lnTo>
                <a:lnTo>
                  <a:pt x="1118228" y="84404"/>
                </a:lnTo>
                <a:lnTo>
                  <a:pt x="1098714" y="43605"/>
                </a:lnTo>
                <a:lnTo>
                  <a:pt x="1077418" y="3862"/>
                </a:lnTo>
                <a:lnTo>
                  <a:pt x="1075116" y="0"/>
                </a:lnTo>
                <a:close/>
              </a:path>
            </a:pathLst>
          </a:custGeom>
          <a:solidFill>
            <a:srgbClr val="861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2300" y="428310"/>
            <a:ext cx="391160" cy="876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50" b="1" spc="-21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5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5492" y="3619980"/>
            <a:ext cx="4170679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6575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latin typeface="Verdana"/>
                <a:cs typeface="Verdana"/>
              </a:rPr>
              <a:t>Em </a:t>
            </a:r>
            <a:r>
              <a:rPr sz="1500" spc="45" dirty="0">
                <a:latin typeface="Verdana"/>
                <a:cs typeface="Verdana"/>
              </a:rPr>
              <a:t>2020 </a:t>
            </a:r>
            <a:r>
              <a:rPr sz="1500" spc="75" dirty="0">
                <a:latin typeface="Verdana"/>
                <a:cs typeface="Verdana"/>
              </a:rPr>
              <a:t>o </a:t>
            </a:r>
            <a:r>
              <a:rPr sz="1500" spc="-5" dirty="0">
                <a:latin typeface="Verdana"/>
                <a:cs typeface="Verdana"/>
              </a:rPr>
              <a:t>Brasil </a:t>
            </a:r>
            <a:r>
              <a:rPr sz="1500" spc="5" dirty="0">
                <a:latin typeface="Verdana"/>
                <a:cs typeface="Verdana"/>
              </a:rPr>
              <a:t>retornou </a:t>
            </a:r>
            <a:r>
              <a:rPr sz="1500" spc="25" dirty="0">
                <a:latin typeface="Verdana"/>
                <a:cs typeface="Verdana"/>
              </a:rPr>
              <a:t>ao </a:t>
            </a:r>
            <a:r>
              <a:rPr sz="1500" spc="-5" dirty="0">
                <a:latin typeface="Verdana"/>
                <a:cs typeface="Verdana"/>
              </a:rPr>
              <a:t>mapa 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25" dirty="0">
                <a:latin typeface="Verdana"/>
                <a:cs typeface="Verdana"/>
              </a:rPr>
              <a:t>da </a:t>
            </a:r>
            <a:r>
              <a:rPr sz="1500" spc="-20" dirty="0">
                <a:latin typeface="Verdana"/>
                <a:cs typeface="Verdana"/>
              </a:rPr>
              <a:t>fome. </a:t>
            </a:r>
            <a:r>
              <a:rPr sz="1500" spc="-5" dirty="0">
                <a:latin typeface="Verdana"/>
                <a:cs typeface="Verdana"/>
              </a:rPr>
              <a:t>Campanhas </a:t>
            </a:r>
            <a:r>
              <a:rPr sz="1500" spc="5" dirty="0">
                <a:latin typeface="Verdana"/>
                <a:cs typeface="Verdana"/>
              </a:rPr>
              <a:t>são </a:t>
            </a:r>
            <a:r>
              <a:rPr sz="1500" dirty="0">
                <a:latin typeface="Verdana"/>
                <a:cs typeface="Verdana"/>
              </a:rPr>
              <a:t>realizadas 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diariamente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nos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territórios.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Há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muitas</a:t>
            </a:r>
            <a:endParaRPr sz="1500">
              <a:latin typeface="Verdana"/>
              <a:cs typeface="Verdana"/>
            </a:endParaRPr>
          </a:p>
          <a:p>
            <a:pPr marL="12700" marR="236854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pessoas </a:t>
            </a:r>
            <a:r>
              <a:rPr sz="1500" spc="10" dirty="0">
                <a:latin typeface="Verdana"/>
                <a:cs typeface="Verdana"/>
              </a:rPr>
              <a:t>necessitando </a:t>
            </a:r>
            <a:r>
              <a:rPr sz="1500" spc="40" dirty="0">
                <a:latin typeface="Verdana"/>
                <a:cs typeface="Verdana"/>
              </a:rPr>
              <a:t>de </a:t>
            </a:r>
            <a:r>
              <a:rPr sz="1500" spc="-5" dirty="0">
                <a:latin typeface="Verdana"/>
                <a:cs typeface="Verdana"/>
              </a:rPr>
              <a:t>itens básicos. </a:t>
            </a:r>
            <a:r>
              <a:rPr sz="1500" dirty="0">
                <a:latin typeface="Verdana"/>
                <a:cs typeface="Verdana"/>
              </a:rPr>
              <a:t> Nesse </a:t>
            </a:r>
            <a:r>
              <a:rPr sz="1500" spc="30" dirty="0">
                <a:latin typeface="Verdana"/>
                <a:cs typeface="Verdana"/>
              </a:rPr>
              <a:t>módulo </a:t>
            </a:r>
            <a:r>
              <a:rPr sz="1500" spc="-25" dirty="0">
                <a:latin typeface="Verdana"/>
                <a:cs typeface="Verdana"/>
              </a:rPr>
              <a:t>será </a:t>
            </a:r>
            <a:r>
              <a:rPr sz="1500" spc="25" dirty="0">
                <a:latin typeface="Verdana"/>
                <a:cs typeface="Verdana"/>
              </a:rPr>
              <a:t>feito </a:t>
            </a:r>
            <a:r>
              <a:rPr sz="1500" spc="-25" dirty="0">
                <a:latin typeface="Verdana"/>
                <a:cs typeface="Verdana"/>
              </a:rPr>
              <a:t>uma </a:t>
            </a:r>
            <a:r>
              <a:rPr sz="1500" spc="10" dirty="0">
                <a:latin typeface="Verdana"/>
                <a:cs typeface="Verdana"/>
              </a:rPr>
              <a:t>curadoria 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com </a:t>
            </a:r>
            <a:r>
              <a:rPr sz="1500" spc="-10" dirty="0">
                <a:latin typeface="Verdana"/>
                <a:cs typeface="Verdana"/>
              </a:rPr>
              <a:t>diversas </a:t>
            </a:r>
            <a:r>
              <a:rPr sz="1500" spc="10" dirty="0">
                <a:latin typeface="Verdana"/>
                <a:cs typeface="Verdana"/>
              </a:rPr>
              <a:t>fotografias </a:t>
            </a:r>
            <a:r>
              <a:rPr sz="1500" dirty="0">
                <a:latin typeface="Verdana"/>
                <a:cs typeface="Verdana"/>
              </a:rPr>
              <a:t>realizadas </a:t>
            </a:r>
            <a:r>
              <a:rPr sz="1500" spc="-15" dirty="0">
                <a:latin typeface="Verdana"/>
                <a:cs typeface="Verdana"/>
              </a:rPr>
              <a:t>em 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escolas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e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em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campanhas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40" dirty="0">
                <a:latin typeface="Verdana"/>
                <a:cs typeface="Verdana"/>
              </a:rPr>
              <a:t>de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arrecadação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e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20" dirty="0">
                <a:latin typeface="Verdana"/>
                <a:cs typeface="Verdana"/>
              </a:rPr>
              <a:t>distribuição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40" dirty="0">
                <a:latin typeface="Verdana"/>
                <a:cs typeface="Verdana"/>
              </a:rPr>
              <a:t>de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alimentos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40" dirty="0">
                <a:latin typeface="Verdana"/>
                <a:cs typeface="Verdana"/>
              </a:rPr>
              <a:t>como</a:t>
            </a:r>
            <a:endParaRPr sz="15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organizações: </a:t>
            </a:r>
            <a:r>
              <a:rPr sz="1500" spc="5" dirty="0">
                <a:latin typeface="Verdana"/>
                <a:cs typeface="Verdana"/>
              </a:rPr>
              <a:t>Manguinhos </a:t>
            </a:r>
            <a:r>
              <a:rPr sz="1500" spc="10" dirty="0">
                <a:latin typeface="Verdana"/>
                <a:cs typeface="Verdana"/>
              </a:rPr>
              <a:t>Frente </a:t>
            </a:r>
            <a:r>
              <a:rPr sz="1500" spc="5" dirty="0">
                <a:latin typeface="Verdana"/>
                <a:cs typeface="Verdana"/>
              </a:rPr>
              <a:t>Solidária </a:t>
            </a:r>
            <a:r>
              <a:rPr sz="1500" spc="-52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e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Frente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Maré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-280" dirty="0">
                <a:latin typeface="Verdana"/>
                <a:cs typeface="Verdana"/>
              </a:rPr>
              <a:t>+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Cozinha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Solidaria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e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Espaço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Casa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Vida.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400" y="201880"/>
            <a:ext cx="765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MÓDU</a:t>
            </a:r>
            <a:r>
              <a:rPr sz="1500" b="1" spc="-1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9040" y="582883"/>
            <a:ext cx="4224959" cy="31687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9040" y="3978403"/>
            <a:ext cx="4224960" cy="23813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305"/>
                </a:lnTo>
                <a:lnTo>
                  <a:pt x="10679303" y="7547305"/>
                </a:lnTo>
                <a:lnTo>
                  <a:pt x="10679303" y="0"/>
                </a:lnTo>
                <a:close/>
              </a:path>
            </a:pathLst>
          </a:custGeom>
          <a:solidFill>
            <a:srgbClr val="DC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6349" y="6350"/>
              <a:ext cx="10679430" cy="7547609"/>
            </a:xfrm>
            <a:custGeom>
              <a:avLst/>
              <a:gdLst/>
              <a:ahLst/>
              <a:cxnLst/>
              <a:rect l="l" t="t" r="r" b="b"/>
              <a:pathLst>
                <a:path w="10679430" h="7547609">
                  <a:moveTo>
                    <a:pt x="0" y="7547305"/>
                  </a:moveTo>
                  <a:lnTo>
                    <a:pt x="10679303" y="7547305"/>
                  </a:lnTo>
                  <a:lnTo>
                    <a:pt x="10679303" y="0"/>
                  </a:lnTo>
                  <a:lnTo>
                    <a:pt x="0" y="0"/>
                  </a:lnTo>
                  <a:lnTo>
                    <a:pt x="0" y="75473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3608" y="7146266"/>
              <a:ext cx="1211917" cy="2697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05230" cy="1480820"/>
            </a:xfrm>
            <a:custGeom>
              <a:avLst/>
              <a:gdLst/>
              <a:ahLst/>
              <a:cxnLst/>
              <a:rect l="l" t="t" r="r" b="b"/>
              <a:pathLst>
                <a:path w="1205230" h="1480820">
                  <a:moveTo>
                    <a:pt x="1075116" y="0"/>
                  </a:moveTo>
                  <a:lnTo>
                    <a:pt x="0" y="0"/>
                  </a:lnTo>
                  <a:lnTo>
                    <a:pt x="0" y="1456917"/>
                  </a:lnTo>
                  <a:lnTo>
                    <a:pt x="72965" y="1470489"/>
                  </a:lnTo>
                  <a:lnTo>
                    <a:pt x="119703" y="1476076"/>
                  </a:lnTo>
                  <a:lnTo>
                    <a:pt x="167083" y="1479467"/>
                  </a:lnTo>
                  <a:lnTo>
                    <a:pt x="215051" y="1480609"/>
                  </a:lnTo>
                  <a:lnTo>
                    <a:pt x="263020" y="1479467"/>
                  </a:lnTo>
                  <a:lnTo>
                    <a:pt x="310399" y="1476076"/>
                  </a:lnTo>
                  <a:lnTo>
                    <a:pt x="357137" y="1470489"/>
                  </a:lnTo>
                  <a:lnTo>
                    <a:pt x="403183" y="1462756"/>
                  </a:lnTo>
                  <a:lnTo>
                    <a:pt x="448484" y="1452931"/>
                  </a:lnTo>
                  <a:lnTo>
                    <a:pt x="492988" y="1441063"/>
                  </a:lnTo>
                  <a:lnTo>
                    <a:pt x="536643" y="1427207"/>
                  </a:lnTo>
                  <a:lnTo>
                    <a:pt x="579399" y="1411412"/>
                  </a:lnTo>
                  <a:lnTo>
                    <a:pt x="621202" y="1393732"/>
                  </a:lnTo>
                  <a:lnTo>
                    <a:pt x="662001" y="1374218"/>
                  </a:lnTo>
                  <a:lnTo>
                    <a:pt x="701744" y="1352922"/>
                  </a:lnTo>
                  <a:lnTo>
                    <a:pt x="740379" y="1329895"/>
                  </a:lnTo>
                  <a:lnTo>
                    <a:pt x="777854" y="1305191"/>
                  </a:lnTo>
                  <a:lnTo>
                    <a:pt x="814119" y="1278860"/>
                  </a:lnTo>
                  <a:lnTo>
                    <a:pt x="849119" y="1250954"/>
                  </a:lnTo>
                  <a:lnTo>
                    <a:pt x="882805" y="1221526"/>
                  </a:lnTo>
                  <a:lnTo>
                    <a:pt x="915123" y="1190626"/>
                  </a:lnTo>
                  <a:lnTo>
                    <a:pt x="946022" y="1158308"/>
                  </a:lnTo>
                  <a:lnTo>
                    <a:pt x="975450" y="1124623"/>
                  </a:lnTo>
                  <a:lnTo>
                    <a:pt x="1003356" y="1089622"/>
                  </a:lnTo>
                  <a:lnTo>
                    <a:pt x="1029687" y="1053358"/>
                  </a:lnTo>
                  <a:lnTo>
                    <a:pt x="1054392" y="1015883"/>
                  </a:lnTo>
                  <a:lnTo>
                    <a:pt x="1077418" y="977247"/>
                  </a:lnTo>
                  <a:lnTo>
                    <a:pt x="1098714" y="937504"/>
                  </a:lnTo>
                  <a:lnTo>
                    <a:pt x="1118228" y="896705"/>
                  </a:lnTo>
                  <a:lnTo>
                    <a:pt x="1135908" y="854902"/>
                  </a:lnTo>
                  <a:lnTo>
                    <a:pt x="1151703" y="812147"/>
                  </a:lnTo>
                  <a:lnTo>
                    <a:pt x="1165560" y="768491"/>
                  </a:lnTo>
                  <a:lnTo>
                    <a:pt x="1177427" y="723987"/>
                  </a:lnTo>
                  <a:lnTo>
                    <a:pt x="1187253" y="678687"/>
                  </a:lnTo>
                  <a:lnTo>
                    <a:pt x="1194985" y="632641"/>
                  </a:lnTo>
                  <a:lnTo>
                    <a:pt x="1200573" y="585903"/>
                  </a:lnTo>
                  <a:lnTo>
                    <a:pt x="1203963" y="538523"/>
                  </a:lnTo>
                  <a:lnTo>
                    <a:pt x="1205105" y="490555"/>
                  </a:lnTo>
                  <a:lnTo>
                    <a:pt x="1203963" y="442586"/>
                  </a:lnTo>
                  <a:lnTo>
                    <a:pt x="1200573" y="395207"/>
                  </a:lnTo>
                  <a:lnTo>
                    <a:pt x="1194985" y="348469"/>
                  </a:lnTo>
                  <a:lnTo>
                    <a:pt x="1187253" y="302423"/>
                  </a:lnTo>
                  <a:lnTo>
                    <a:pt x="1177427" y="257122"/>
                  </a:lnTo>
                  <a:lnTo>
                    <a:pt x="1165560" y="212618"/>
                  </a:lnTo>
                  <a:lnTo>
                    <a:pt x="1151703" y="168963"/>
                  </a:lnTo>
                  <a:lnTo>
                    <a:pt x="1135908" y="126207"/>
                  </a:lnTo>
                  <a:lnTo>
                    <a:pt x="1118228" y="84404"/>
                  </a:lnTo>
                  <a:lnTo>
                    <a:pt x="1098714" y="43605"/>
                  </a:lnTo>
                  <a:lnTo>
                    <a:pt x="1077418" y="3862"/>
                  </a:lnTo>
                  <a:lnTo>
                    <a:pt x="1075116" y="0"/>
                  </a:lnTo>
                  <a:close/>
                </a:path>
              </a:pathLst>
            </a:custGeom>
            <a:solidFill>
              <a:srgbClr val="861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9400" y="201880"/>
            <a:ext cx="76517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MÓDU</a:t>
            </a:r>
            <a:r>
              <a:rPr sz="1500" b="1" spc="-1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5"/>
              </a:spcBef>
            </a:pPr>
            <a:r>
              <a:rPr sz="5550" b="1" spc="-14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5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402" y="557480"/>
            <a:ext cx="4667250" cy="322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1305560">
              <a:lnSpc>
                <a:spcPct val="100000"/>
              </a:lnSpc>
              <a:spcBef>
                <a:spcPts val="100"/>
              </a:spcBef>
            </a:pP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TRONOMIA,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IDENTI</a:t>
            </a:r>
            <a:r>
              <a:rPr sz="2000" b="1" spc="-22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ADE,  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sz="2000" b="1" spc="-2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35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Ã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INT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35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Ã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</a:pPr>
            <a:r>
              <a:rPr sz="1300" spc="80" dirty="0">
                <a:latin typeface="Verdana"/>
                <a:cs typeface="Verdana"/>
              </a:rPr>
              <a:t>O </a:t>
            </a:r>
            <a:r>
              <a:rPr sz="1300" spc="10" dirty="0">
                <a:latin typeface="Verdana"/>
                <a:cs typeface="Verdana"/>
              </a:rPr>
              <a:t>último </a:t>
            </a:r>
            <a:r>
              <a:rPr sz="1300" spc="25" dirty="0">
                <a:latin typeface="Verdana"/>
                <a:cs typeface="Verdana"/>
              </a:rPr>
              <a:t>módulo </a:t>
            </a:r>
            <a:r>
              <a:rPr sz="1300" spc="15" dirty="0">
                <a:latin typeface="Verdana"/>
                <a:cs typeface="Verdana"/>
              </a:rPr>
              <a:t>aborda </a:t>
            </a:r>
            <a:r>
              <a:rPr sz="1300" spc="-20" dirty="0">
                <a:latin typeface="Verdana"/>
                <a:cs typeface="Verdana"/>
              </a:rPr>
              <a:t>a </a:t>
            </a:r>
            <a:r>
              <a:rPr sz="1300" spc="5" dirty="0">
                <a:latin typeface="Verdana"/>
                <a:cs typeface="Verdana"/>
              </a:rPr>
              <a:t>gastronomia </a:t>
            </a:r>
            <a:r>
              <a:rPr sz="1300" spc="35" dirty="0">
                <a:latin typeface="Verdana"/>
                <a:cs typeface="Verdana"/>
              </a:rPr>
              <a:t>como </a:t>
            </a:r>
            <a:r>
              <a:rPr sz="1300" spc="-25" dirty="0">
                <a:latin typeface="Verdana"/>
                <a:cs typeface="Verdana"/>
              </a:rPr>
              <a:t>um </a:t>
            </a:r>
            <a:r>
              <a:rPr sz="1300" spc="-2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elemento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cultural.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Cada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cultura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tem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hábitos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alimentares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diferentes.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Verdana"/>
              <a:cs typeface="Verdana"/>
            </a:endParaRPr>
          </a:p>
          <a:p>
            <a:pPr marL="12700" marR="227329">
              <a:lnSpc>
                <a:spcPts val="1500"/>
              </a:lnSpc>
              <a:spcBef>
                <a:spcPts val="5"/>
              </a:spcBef>
            </a:pPr>
            <a:r>
              <a:rPr sz="1300" spc="135" dirty="0">
                <a:latin typeface="Verdana"/>
                <a:cs typeface="Verdana"/>
              </a:rPr>
              <a:t>A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subjetividade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própria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dos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alimentos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das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práticas 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alimentares </a:t>
            </a:r>
            <a:r>
              <a:rPr sz="1300" spc="5" dirty="0">
                <a:latin typeface="Verdana"/>
                <a:cs typeface="Verdana"/>
              </a:rPr>
              <a:t>caracteriza profundamente </a:t>
            </a:r>
            <a:r>
              <a:rPr sz="1300" spc="20" dirty="0">
                <a:latin typeface="Verdana"/>
                <a:cs typeface="Verdana"/>
              </a:rPr>
              <a:t>cada </a:t>
            </a:r>
            <a:r>
              <a:rPr sz="1300" spc="-5" dirty="0">
                <a:latin typeface="Verdana"/>
                <a:cs typeface="Verdana"/>
              </a:rPr>
              <a:t>cultura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65" dirty="0">
                <a:latin typeface="Verdana"/>
                <a:cs typeface="Verdana"/>
              </a:rPr>
              <a:t>e, </a:t>
            </a:r>
            <a:r>
              <a:rPr sz="1300" spc="15" dirty="0">
                <a:latin typeface="Verdana"/>
                <a:cs typeface="Verdana"/>
              </a:rPr>
              <a:t>contribui </a:t>
            </a:r>
            <a:r>
              <a:rPr sz="1300" spc="-10" dirty="0">
                <a:latin typeface="Verdana"/>
                <a:cs typeface="Verdana"/>
              </a:rPr>
              <a:t>para </a:t>
            </a:r>
            <a:r>
              <a:rPr sz="1300" spc="-25" dirty="0">
                <a:latin typeface="Verdana"/>
                <a:cs typeface="Verdana"/>
              </a:rPr>
              <a:t>uma </a:t>
            </a:r>
            <a:r>
              <a:rPr sz="1300" spc="15" dirty="0">
                <a:latin typeface="Verdana"/>
                <a:cs typeface="Verdana"/>
              </a:rPr>
              <a:t>diferenciação </a:t>
            </a:r>
            <a:r>
              <a:rPr sz="1300" spc="-5" dirty="0">
                <a:latin typeface="Verdana"/>
                <a:cs typeface="Verdana"/>
              </a:rPr>
              <a:t>social, </a:t>
            </a:r>
            <a:r>
              <a:rPr sz="1300" spc="15" dirty="0">
                <a:latin typeface="Verdana"/>
                <a:cs typeface="Verdana"/>
              </a:rPr>
              <a:t>que </a:t>
            </a:r>
            <a:r>
              <a:rPr sz="1300" spc="-10" dirty="0">
                <a:latin typeface="Verdana"/>
                <a:cs typeface="Verdana"/>
              </a:rPr>
              <a:t>tem </a:t>
            </a:r>
            <a:r>
              <a:rPr sz="1300" spc="-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caráter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geográfico,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ambiental,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económico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6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histórico.</a:t>
            </a:r>
            <a:endParaRPr sz="1300">
              <a:latin typeface="Verdana"/>
              <a:cs typeface="Verdana"/>
            </a:endParaRPr>
          </a:p>
          <a:p>
            <a:pPr marL="12700" marR="47625">
              <a:lnSpc>
                <a:spcPts val="1500"/>
              </a:lnSpc>
            </a:pPr>
            <a:r>
              <a:rPr sz="1300" spc="5" dirty="0">
                <a:latin typeface="Verdana"/>
                <a:cs typeface="Verdana"/>
              </a:rPr>
              <a:t>Neste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contexto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alimentação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é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considerada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como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uma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prática </a:t>
            </a:r>
            <a:r>
              <a:rPr sz="1300" spc="15" dirty="0">
                <a:latin typeface="Verdana"/>
                <a:cs typeface="Verdana"/>
              </a:rPr>
              <a:t>que </a:t>
            </a:r>
            <a:r>
              <a:rPr sz="1300" spc="-15" dirty="0">
                <a:latin typeface="Verdana"/>
                <a:cs typeface="Verdana"/>
              </a:rPr>
              <a:t>vai </a:t>
            </a:r>
            <a:r>
              <a:rPr sz="1300" spc="-10" dirty="0">
                <a:latin typeface="Verdana"/>
                <a:cs typeface="Verdana"/>
              </a:rPr>
              <a:t>além </a:t>
            </a:r>
            <a:r>
              <a:rPr sz="1300" spc="60" dirty="0">
                <a:latin typeface="Verdana"/>
                <a:cs typeface="Verdana"/>
              </a:rPr>
              <a:t>do </a:t>
            </a:r>
            <a:r>
              <a:rPr sz="1300" dirty="0">
                <a:latin typeface="Verdana"/>
                <a:cs typeface="Verdana"/>
              </a:rPr>
              <a:t>simples </a:t>
            </a:r>
            <a:r>
              <a:rPr sz="1300" spc="10" dirty="0">
                <a:latin typeface="Verdana"/>
                <a:cs typeface="Verdana"/>
              </a:rPr>
              <a:t>ato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-10" dirty="0">
                <a:latin typeface="Verdana"/>
                <a:cs typeface="Verdana"/>
              </a:rPr>
              <a:t>se </a:t>
            </a:r>
            <a:r>
              <a:rPr sz="1300" spc="-30" dirty="0">
                <a:latin typeface="Verdana"/>
                <a:cs typeface="Verdana"/>
              </a:rPr>
              <a:t>alimentar. </a:t>
            </a:r>
            <a:r>
              <a:rPr sz="1300" spc="45" dirty="0">
                <a:latin typeface="Verdana"/>
                <a:cs typeface="Verdana"/>
              </a:rPr>
              <a:t>É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 </a:t>
            </a:r>
            <a:r>
              <a:rPr sz="1300" spc="15" dirty="0">
                <a:latin typeface="Verdana"/>
                <a:cs typeface="Verdana"/>
              </a:rPr>
              <a:t>construção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-25" dirty="0">
                <a:latin typeface="Verdana"/>
                <a:cs typeface="Verdana"/>
              </a:rPr>
              <a:t>uma </a:t>
            </a:r>
            <a:r>
              <a:rPr sz="1300" spc="20" dirty="0">
                <a:latin typeface="Verdana"/>
                <a:cs typeface="Verdana"/>
              </a:rPr>
              <a:t>identidade </a:t>
            </a:r>
            <a:r>
              <a:rPr sz="1300" spc="5" dirty="0">
                <a:latin typeface="Verdana"/>
                <a:cs typeface="Verdana"/>
              </a:rPr>
              <a:t>específica, </a:t>
            </a:r>
            <a:r>
              <a:rPr sz="1300" spc="15" dirty="0">
                <a:latin typeface="Verdana"/>
                <a:cs typeface="Verdana"/>
              </a:rPr>
              <a:t>própria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cada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grupo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social.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255" y="4424517"/>
            <a:ext cx="2851785" cy="1557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dirty="0">
                <a:latin typeface="Verdana"/>
                <a:cs typeface="Verdana"/>
              </a:rPr>
              <a:t>Nesse </a:t>
            </a:r>
            <a:r>
              <a:rPr sz="1300" spc="25" dirty="0">
                <a:latin typeface="Verdana"/>
                <a:cs typeface="Verdana"/>
              </a:rPr>
              <a:t>módulo </a:t>
            </a:r>
            <a:r>
              <a:rPr sz="1300" spc="-25" dirty="0">
                <a:latin typeface="Verdana"/>
                <a:cs typeface="Verdana"/>
              </a:rPr>
              <a:t>será </a:t>
            </a:r>
            <a:r>
              <a:rPr sz="1300" spc="5" dirty="0">
                <a:latin typeface="Verdana"/>
                <a:cs typeface="Verdana"/>
              </a:rPr>
              <a:t>feita </a:t>
            </a:r>
            <a:r>
              <a:rPr sz="1300" spc="-25" dirty="0">
                <a:latin typeface="Verdana"/>
                <a:cs typeface="Verdana"/>
              </a:rPr>
              <a:t>uma </a:t>
            </a:r>
            <a:r>
              <a:rPr sz="1300" spc="-2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curadoria </a:t>
            </a:r>
            <a:r>
              <a:rPr sz="1300" dirty="0">
                <a:latin typeface="Verdana"/>
                <a:cs typeface="Verdana"/>
              </a:rPr>
              <a:t>artística </a:t>
            </a:r>
            <a:r>
              <a:rPr sz="1300" spc="20" dirty="0">
                <a:latin typeface="Verdana"/>
                <a:cs typeface="Verdana"/>
              </a:rPr>
              <a:t>pelos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fotógrafos </a:t>
            </a:r>
            <a:r>
              <a:rPr sz="1300" spc="-5" dirty="0">
                <a:latin typeface="Verdana"/>
                <a:cs typeface="Verdana"/>
              </a:rPr>
              <a:t>Clara </a:t>
            </a:r>
            <a:r>
              <a:rPr sz="1300" spc="15" dirty="0">
                <a:latin typeface="Verdana"/>
                <a:cs typeface="Verdana"/>
              </a:rPr>
              <a:t>Cosentino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spc="45" dirty="0">
                <a:latin typeface="Verdana"/>
                <a:cs typeface="Verdana"/>
              </a:rPr>
              <a:t>Leo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Martins </a:t>
            </a:r>
            <a:r>
              <a:rPr sz="1300" spc="30" dirty="0">
                <a:latin typeface="Verdana"/>
                <a:cs typeface="Verdana"/>
              </a:rPr>
              <a:t>onde </a:t>
            </a:r>
            <a:r>
              <a:rPr sz="1300" spc="-5" dirty="0">
                <a:latin typeface="Verdana"/>
                <a:cs typeface="Verdana"/>
              </a:rPr>
              <a:t>serão </a:t>
            </a:r>
            <a:r>
              <a:rPr sz="1300" spc="15" dirty="0">
                <a:latin typeface="Verdana"/>
                <a:cs typeface="Verdana"/>
              </a:rPr>
              <a:t>adquiridos 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trabalhos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outros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artistas.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Essas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fotos </a:t>
            </a:r>
            <a:r>
              <a:rPr sz="1300" spc="-10" dirty="0">
                <a:latin typeface="Verdana"/>
                <a:cs typeface="Verdana"/>
              </a:rPr>
              <a:t>retratarão </a:t>
            </a:r>
            <a:r>
              <a:rPr sz="1300" spc="-5" dirty="0">
                <a:latin typeface="Verdana"/>
                <a:cs typeface="Verdana"/>
              </a:rPr>
              <a:t>famílias diversas 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reunidas </a:t>
            </a:r>
            <a:r>
              <a:rPr sz="1300" spc="-10" dirty="0">
                <a:latin typeface="Verdana"/>
                <a:cs typeface="Verdana"/>
              </a:rPr>
              <a:t>para </a:t>
            </a:r>
            <a:r>
              <a:rPr sz="1300" dirty="0">
                <a:latin typeface="Verdana"/>
                <a:cs typeface="Verdana"/>
              </a:rPr>
              <a:t>compartilharem </a:t>
            </a:r>
            <a:r>
              <a:rPr sz="1300" spc="-20" dirty="0">
                <a:latin typeface="Verdana"/>
                <a:cs typeface="Verdana"/>
              </a:rPr>
              <a:t>a </a:t>
            </a:r>
            <a:r>
              <a:rPr sz="1300" spc="-1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refeição,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afeto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identidade.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75645" y="1173543"/>
            <a:ext cx="6035675" cy="5687695"/>
            <a:chOff x="4275645" y="1173543"/>
            <a:chExt cx="6035675" cy="56876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1346" y="4028838"/>
              <a:ext cx="1887890" cy="28318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0330" y="1173543"/>
              <a:ext cx="4060736" cy="27095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5645" y="4028838"/>
              <a:ext cx="1887880" cy="28318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7051" y="4043588"/>
              <a:ext cx="1884014" cy="28170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305"/>
                </a:lnTo>
                <a:lnTo>
                  <a:pt x="10679303" y="7547305"/>
                </a:lnTo>
                <a:lnTo>
                  <a:pt x="10679303" y="0"/>
                </a:lnTo>
                <a:close/>
              </a:path>
            </a:pathLst>
          </a:custGeom>
          <a:solidFill>
            <a:srgbClr val="DC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6350" y="6350"/>
              <a:ext cx="10679430" cy="7547609"/>
            </a:xfrm>
            <a:custGeom>
              <a:avLst/>
              <a:gdLst/>
              <a:ahLst/>
              <a:cxnLst/>
              <a:rect l="l" t="t" r="r" b="b"/>
              <a:pathLst>
                <a:path w="10679430" h="7547609">
                  <a:moveTo>
                    <a:pt x="0" y="7547305"/>
                  </a:moveTo>
                  <a:lnTo>
                    <a:pt x="10679303" y="7547305"/>
                  </a:lnTo>
                  <a:lnTo>
                    <a:pt x="10679303" y="0"/>
                  </a:lnTo>
                  <a:lnTo>
                    <a:pt x="0" y="0"/>
                  </a:lnTo>
                  <a:lnTo>
                    <a:pt x="0" y="75473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3608" y="7146266"/>
              <a:ext cx="1211917" cy="2697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0" y="4428007"/>
              <a:ext cx="3380823" cy="233019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9300" y="396002"/>
            <a:ext cx="2357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85" dirty="0">
                <a:solidFill>
                  <a:srgbClr val="FFFFFF"/>
                </a:solidFill>
              </a:rPr>
              <a:t>JOG</a:t>
            </a:r>
            <a:r>
              <a:rPr sz="2000" spc="-215" dirty="0">
                <a:solidFill>
                  <a:srgbClr val="FFFFFF"/>
                </a:solidFill>
              </a:rPr>
              <a:t>O</a:t>
            </a:r>
            <a:r>
              <a:rPr sz="2000" spc="-245" dirty="0">
                <a:solidFill>
                  <a:srgbClr val="FFFFFF"/>
                </a:solidFill>
              </a:rPr>
              <a:t>S</a:t>
            </a:r>
            <a:r>
              <a:rPr sz="2000" spc="-95" dirty="0">
                <a:solidFill>
                  <a:srgbClr val="FFFFFF"/>
                </a:solidFill>
              </a:rPr>
              <a:t> </a:t>
            </a:r>
            <a:r>
              <a:rPr sz="2000" spc="-135" dirty="0">
                <a:solidFill>
                  <a:srgbClr val="FFFFFF"/>
                </a:solidFill>
              </a:rPr>
              <a:t>INTE</a:t>
            </a:r>
            <a:r>
              <a:rPr sz="2000" spc="-195" dirty="0">
                <a:solidFill>
                  <a:srgbClr val="FFFFFF"/>
                </a:solidFill>
              </a:rPr>
              <a:t>R</a:t>
            </a:r>
            <a:r>
              <a:rPr sz="2000" spc="-270" dirty="0">
                <a:solidFill>
                  <a:srgbClr val="FFFFFF"/>
                </a:solidFill>
              </a:rPr>
              <a:t>A</a:t>
            </a:r>
            <a:r>
              <a:rPr sz="2000" spc="-55" dirty="0">
                <a:solidFill>
                  <a:srgbClr val="FFFFFF"/>
                </a:solidFill>
              </a:rPr>
              <a:t>TI</a:t>
            </a:r>
            <a:r>
              <a:rPr sz="2000" spc="-160" dirty="0">
                <a:solidFill>
                  <a:srgbClr val="FFFFFF"/>
                </a:solidFill>
              </a:rPr>
              <a:t>V</a:t>
            </a:r>
            <a:r>
              <a:rPr sz="2000" spc="-175" dirty="0">
                <a:solidFill>
                  <a:srgbClr val="FFFFFF"/>
                </a:solidFill>
              </a:rPr>
              <a:t>O</a:t>
            </a:r>
            <a:r>
              <a:rPr sz="2000" spc="-245" dirty="0">
                <a:solidFill>
                  <a:srgbClr val="FFFFFF"/>
                </a:solidFill>
              </a:rPr>
              <a:t>S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509300" y="3729202"/>
            <a:ext cx="15589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5" dirty="0">
                <a:latin typeface="Verdana"/>
                <a:cs typeface="Verdana"/>
              </a:rPr>
              <a:t>jogo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70" dirty="0">
                <a:latin typeface="Verdana"/>
                <a:cs typeface="Verdana"/>
              </a:rPr>
              <a:t>físi</a:t>
            </a:r>
            <a:r>
              <a:rPr sz="1500" spc="-125" dirty="0">
                <a:latin typeface="Verdana"/>
                <a:cs typeface="Verdana"/>
              </a:rPr>
              <a:t>c</a:t>
            </a:r>
            <a:r>
              <a:rPr sz="1500" spc="-85" dirty="0">
                <a:latin typeface="Verdana"/>
                <a:cs typeface="Verdana"/>
              </a:rPr>
              <a:t>o</a:t>
            </a:r>
            <a:r>
              <a:rPr sz="1500" spc="-150" dirty="0">
                <a:latin typeface="Verdana"/>
                <a:cs typeface="Verdana"/>
              </a:rPr>
              <a:t> r</a:t>
            </a:r>
            <a:r>
              <a:rPr sz="1500" spc="-120" dirty="0">
                <a:latin typeface="Verdana"/>
                <a:cs typeface="Verdana"/>
              </a:rPr>
              <a:t>e</a:t>
            </a:r>
            <a:r>
              <a:rPr sz="1500" spc="-85" dirty="0">
                <a:latin typeface="Verdana"/>
                <a:cs typeface="Verdana"/>
              </a:rPr>
              <a:t>f</a:t>
            </a:r>
            <a:r>
              <a:rPr sz="1500" spc="-100" dirty="0">
                <a:latin typeface="Verdana"/>
                <a:cs typeface="Verdana"/>
              </a:rPr>
              <a:t>eição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300" y="6825208"/>
            <a:ext cx="14528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30" dirty="0">
                <a:latin typeface="Verdana"/>
                <a:cs typeface="Verdana"/>
              </a:rPr>
              <a:t>bancada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114" dirty="0">
                <a:latin typeface="Verdana"/>
                <a:cs typeface="Verdana"/>
              </a:rPr>
              <a:t>de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114" dirty="0">
                <a:latin typeface="Verdana"/>
                <a:cs typeface="Verdana"/>
              </a:rPr>
              <a:t>jogos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8892" y="484987"/>
            <a:ext cx="25704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50" dirty="0">
                <a:latin typeface="Verdana"/>
                <a:cs typeface="Verdana"/>
              </a:rPr>
              <a:t>imagens </a:t>
            </a:r>
            <a:r>
              <a:rPr sz="1500" spc="-204" dirty="0">
                <a:latin typeface="Verdana"/>
                <a:cs typeface="Verdana"/>
              </a:rPr>
              <a:t>me</a:t>
            </a:r>
            <a:r>
              <a:rPr sz="1500" spc="-150" dirty="0">
                <a:latin typeface="Verdana"/>
                <a:cs typeface="Verdana"/>
              </a:rPr>
              <a:t>r</a:t>
            </a:r>
            <a:r>
              <a:rPr sz="1500" spc="-180" dirty="0">
                <a:latin typeface="Verdana"/>
                <a:cs typeface="Verdana"/>
              </a:rPr>
              <a:t>amen</a:t>
            </a:r>
            <a:r>
              <a:rPr sz="1500" spc="-120" dirty="0">
                <a:latin typeface="Verdana"/>
                <a:cs typeface="Verdana"/>
              </a:rPr>
              <a:t>t</a:t>
            </a:r>
            <a:r>
              <a:rPr sz="1500" spc="-135" dirty="0">
                <a:latin typeface="Verdana"/>
                <a:cs typeface="Verdana"/>
              </a:rPr>
              <a:t>e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100" dirty="0">
                <a:latin typeface="Verdana"/>
                <a:cs typeface="Verdana"/>
              </a:rPr>
              <a:t>ilu</a:t>
            </a:r>
            <a:r>
              <a:rPr sz="1500" spc="-150" dirty="0">
                <a:latin typeface="Verdana"/>
                <a:cs typeface="Verdana"/>
              </a:rPr>
              <a:t>s</a:t>
            </a:r>
            <a:r>
              <a:rPr sz="1500" spc="-95" dirty="0">
                <a:latin typeface="Verdana"/>
                <a:cs typeface="Verdana"/>
              </a:rPr>
              <a:t>t</a:t>
            </a:r>
            <a:r>
              <a:rPr sz="1500" spc="-140" dirty="0">
                <a:latin typeface="Verdana"/>
                <a:cs typeface="Verdana"/>
              </a:rPr>
              <a:t>r</a:t>
            </a:r>
            <a:r>
              <a:rPr sz="1500" spc="-175" dirty="0">
                <a:latin typeface="Verdana"/>
                <a:cs typeface="Verdana"/>
              </a:rPr>
              <a:t>a</a:t>
            </a:r>
            <a:r>
              <a:rPr sz="1500" spc="-75" dirty="0">
                <a:latin typeface="Verdana"/>
                <a:cs typeface="Verdana"/>
              </a:rPr>
              <a:t>ti</a:t>
            </a:r>
            <a:r>
              <a:rPr sz="1500" spc="-165" dirty="0">
                <a:latin typeface="Verdana"/>
                <a:cs typeface="Verdana"/>
              </a:rPr>
              <a:t>v</a:t>
            </a:r>
            <a:r>
              <a:rPr sz="1500" spc="-160" dirty="0">
                <a:latin typeface="Verdana"/>
                <a:cs typeface="Verdana"/>
              </a:rPr>
              <a:t>as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8588" y="3142653"/>
            <a:ext cx="14484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5" dirty="0">
                <a:latin typeface="Verdana"/>
                <a:cs typeface="Verdana"/>
              </a:rPr>
              <a:t>jogo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85" dirty="0">
                <a:latin typeface="Verdana"/>
                <a:cs typeface="Verdana"/>
              </a:rPr>
              <a:t>digital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170" dirty="0">
                <a:latin typeface="Verdana"/>
                <a:cs typeface="Verdana"/>
              </a:rPr>
              <a:t>-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100" dirty="0">
                <a:latin typeface="Verdana"/>
                <a:cs typeface="Verdana"/>
              </a:rPr>
              <a:t>quiz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9556" y="6165316"/>
            <a:ext cx="11112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14" dirty="0">
                <a:latin typeface="Verdana"/>
                <a:cs typeface="Verdana"/>
              </a:rPr>
              <a:t>caça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114" dirty="0">
                <a:latin typeface="Verdana"/>
                <a:cs typeface="Verdana"/>
              </a:rPr>
              <a:t>pal</a:t>
            </a:r>
            <a:r>
              <a:rPr sz="1500" spc="-165" dirty="0">
                <a:latin typeface="Verdana"/>
                <a:cs typeface="Verdana"/>
              </a:rPr>
              <a:t>a</a:t>
            </a:r>
            <a:r>
              <a:rPr sz="1500" spc="-155" dirty="0">
                <a:latin typeface="Verdana"/>
                <a:cs typeface="Verdana"/>
              </a:rPr>
              <a:t>v</a:t>
            </a:r>
            <a:r>
              <a:rPr sz="1500" spc="-145" dirty="0">
                <a:latin typeface="Verdana"/>
                <a:cs typeface="Verdana"/>
              </a:rPr>
              <a:t>r</a:t>
            </a:r>
            <a:r>
              <a:rPr sz="1500" spc="-160" dirty="0">
                <a:latin typeface="Verdana"/>
                <a:cs typeface="Verdana"/>
              </a:rPr>
              <a:t>as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42267" y="6542506"/>
            <a:ext cx="1395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5" dirty="0">
                <a:latin typeface="Verdana"/>
                <a:cs typeface="Verdana"/>
              </a:rPr>
              <a:t>jogo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130" dirty="0">
                <a:latin typeface="Verdana"/>
                <a:cs typeface="Verdana"/>
              </a:rPr>
              <a:t>da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155" dirty="0">
                <a:latin typeface="Verdana"/>
                <a:cs typeface="Verdana"/>
              </a:rPr>
              <a:t>memória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1999" y="882726"/>
            <a:ext cx="9814560" cy="5875655"/>
            <a:chOff x="521999" y="882726"/>
            <a:chExt cx="9814560" cy="5875655"/>
          </a:xfrm>
        </p:grpSpPr>
        <p:sp>
          <p:nvSpPr>
            <p:cNvPr id="15" name="object 15"/>
            <p:cNvSpPr/>
            <p:nvPr/>
          </p:nvSpPr>
          <p:spPr>
            <a:xfrm>
              <a:off x="4162300" y="4742284"/>
              <a:ext cx="1955800" cy="1219835"/>
            </a:xfrm>
            <a:custGeom>
              <a:avLst/>
              <a:gdLst/>
              <a:ahLst/>
              <a:cxnLst/>
              <a:rect l="l" t="t" r="r" b="b"/>
              <a:pathLst>
                <a:path w="1955800" h="1219835">
                  <a:moveTo>
                    <a:pt x="1855482" y="0"/>
                  </a:moveTo>
                  <a:lnTo>
                    <a:pt x="0" y="178663"/>
                  </a:lnTo>
                  <a:lnTo>
                    <a:pt x="100241" y="1219720"/>
                  </a:lnTo>
                  <a:lnTo>
                    <a:pt x="1955736" y="1041057"/>
                  </a:lnTo>
                  <a:lnTo>
                    <a:pt x="1855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1693" y="4788268"/>
              <a:ext cx="1792066" cy="3381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7784" y="4955412"/>
              <a:ext cx="1794062" cy="3588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5868" y="5143249"/>
              <a:ext cx="1794064" cy="3588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953" y="5331091"/>
              <a:ext cx="1794065" cy="3588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2051" y="5518928"/>
              <a:ext cx="1794052" cy="3588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0136" y="5706770"/>
              <a:ext cx="1779890" cy="2117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32228" y="5739985"/>
              <a:ext cx="800100" cy="128270"/>
            </a:xfrm>
            <a:custGeom>
              <a:avLst/>
              <a:gdLst/>
              <a:ahLst/>
              <a:cxnLst/>
              <a:rect l="l" t="t" r="r" b="b"/>
              <a:pathLst>
                <a:path w="800100" h="128270">
                  <a:moveTo>
                    <a:pt x="794499" y="0"/>
                  </a:moveTo>
                  <a:lnTo>
                    <a:pt x="0" y="76492"/>
                  </a:lnTo>
                  <a:lnTo>
                    <a:pt x="4978" y="128142"/>
                  </a:lnTo>
                  <a:lnTo>
                    <a:pt x="799477" y="51650"/>
                  </a:lnTo>
                  <a:lnTo>
                    <a:pt x="794499" y="0"/>
                  </a:lnTo>
                  <a:close/>
                </a:path>
              </a:pathLst>
            </a:custGeom>
            <a:solidFill>
              <a:srgbClr val="E49830">
                <a:alpha val="4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2228" y="5739985"/>
              <a:ext cx="800100" cy="128270"/>
            </a:xfrm>
            <a:custGeom>
              <a:avLst/>
              <a:gdLst/>
              <a:ahLst/>
              <a:cxnLst/>
              <a:rect l="l" t="t" r="r" b="b"/>
              <a:pathLst>
                <a:path w="800100" h="128270">
                  <a:moveTo>
                    <a:pt x="0" y="76492"/>
                  </a:moveTo>
                  <a:lnTo>
                    <a:pt x="4978" y="128142"/>
                  </a:lnTo>
                  <a:lnTo>
                    <a:pt x="799477" y="51650"/>
                  </a:lnTo>
                  <a:lnTo>
                    <a:pt x="794499" y="0"/>
                  </a:lnTo>
                  <a:lnTo>
                    <a:pt x="0" y="76492"/>
                  </a:lnTo>
                  <a:close/>
                </a:path>
              </a:pathLst>
            </a:custGeom>
            <a:ln w="56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04245" y="4500012"/>
              <a:ext cx="1955800" cy="1219835"/>
            </a:xfrm>
            <a:custGeom>
              <a:avLst/>
              <a:gdLst/>
              <a:ahLst/>
              <a:cxnLst/>
              <a:rect l="l" t="t" r="r" b="b"/>
              <a:pathLst>
                <a:path w="1955800" h="1219835">
                  <a:moveTo>
                    <a:pt x="100241" y="0"/>
                  </a:moveTo>
                  <a:lnTo>
                    <a:pt x="0" y="1041057"/>
                  </a:lnTo>
                  <a:lnTo>
                    <a:pt x="1855482" y="1219720"/>
                  </a:lnTo>
                  <a:lnTo>
                    <a:pt x="1955736" y="178663"/>
                  </a:lnTo>
                  <a:lnTo>
                    <a:pt x="1002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19751" y="4545152"/>
              <a:ext cx="1792071" cy="3381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1653" y="4712284"/>
              <a:ext cx="1794065" cy="3588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83569" y="4900129"/>
              <a:ext cx="1794065" cy="3588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65484" y="5087962"/>
              <a:ext cx="1794064" cy="3588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47399" y="5275808"/>
              <a:ext cx="1794062" cy="3588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43475" y="5463641"/>
              <a:ext cx="1779900" cy="21170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89927" y="5468753"/>
              <a:ext cx="800100" cy="128270"/>
            </a:xfrm>
            <a:custGeom>
              <a:avLst/>
              <a:gdLst/>
              <a:ahLst/>
              <a:cxnLst/>
              <a:rect l="l" t="t" r="r" b="b"/>
              <a:pathLst>
                <a:path w="800100" h="128270">
                  <a:moveTo>
                    <a:pt x="4978" y="0"/>
                  </a:moveTo>
                  <a:lnTo>
                    <a:pt x="0" y="51650"/>
                  </a:lnTo>
                  <a:lnTo>
                    <a:pt x="794511" y="128155"/>
                  </a:lnTo>
                  <a:lnTo>
                    <a:pt x="799477" y="76492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E49830">
                <a:alpha val="4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9927" y="5468753"/>
              <a:ext cx="800100" cy="128270"/>
            </a:xfrm>
            <a:custGeom>
              <a:avLst/>
              <a:gdLst/>
              <a:ahLst/>
              <a:cxnLst/>
              <a:rect l="l" t="t" r="r" b="b"/>
              <a:pathLst>
                <a:path w="800100" h="128270">
                  <a:moveTo>
                    <a:pt x="4978" y="0"/>
                  </a:moveTo>
                  <a:lnTo>
                    <a:pt x="0" y="51650"/>
                  </a:lnTo>
                  <a:lnTo>
                    <a:pt x="794511" y="128155"/>
                  </a:lnTo>
                  <a:lnTo>
                    <a:pt x="799477" y="76492"/>
                  </a:lnTo>
                  <a:lnTo>
                    <a:pt x="4978" y="0"/>
                  </a:lnTo>
                  <a:close/>
                </a:path>
              </a:pathLst>
            </a:custGeom>
            <a:ln w="56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1999" y="882726"/>
              <a:ext cx="6040585" cy="277756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934606" y="1131900"/>
              <a:ext cx="3401695" cy="1975485"/>
            </a:xfrm>
            <a:custGeom>
              <a:avLst/>
              <a:gdLst/>
              <a:ahLst/>
              <a:cxnLst/>
              <a:rect l="l" t="t" r="r" b="b"/>
              <a:pathLst>
                <a:path w="3401695" h="1975485">
                  <a:moveTo>
                    <a:pt x="3401568" y="0"/>
                  </a:moveTo>
                  <a:lnTo>
                    <a:pt x="0" y="0"/>
                  </a:lnTo>
                  <a:lnTo>
                    <a:pt x="0" y="1975103"/>
                  </a:lnTo>
                  <a:lnTo>
                    <a:pt x="3401568" y="1975103"/>
                  </a:lnTo>
                  <a:lnTo>
                    <a:pt x="3401568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11999" y="1111321"/>
              <a:ext cx="3264496" cy="18362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55002" y="3864940"/>
              <a:ext cx="1727198" cy="25907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3153" y="5640463"/>
              <a:ext cx="615594" cy="62743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62999" y="6070434"/>
              <a:ext cx="677697" cy="687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427801"/>
            <a:ext cx="32467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10" dirty="0">
                <a:solidFill>
                  <a:srgbClr val="86141E"/>
                </a:solidFill>
              </a:rPr>
              <a:t>EXP</a:t>
            </a:r>
            <a:r>
              <a:rPr sz="2500" spc="-260" dirty="0">
                <a:solidFill>
                  <a:srgbClr val="86141E"/>
                </a:solidFill>
              </a:rPr>
              <a:t>O</a:t>
            </a:r>
            <a:r>
              <a:rPr sz="2500" spc="-170" dirty="0">
                <a:solidFill>
                  <a:srgbClr val="86141E"/>
                </a:solidFill>
              </a:rPr>
              <a:t>SI</a:t>
            </a:r>
            <a:r>
              <a:rPr sz="2500" spc="-270" dirty="0">
                <a:solidFill>
                  <a:srgbClr val="86141E"/>
                </a:solidFill>
              </a:rPr>
              <a:t>Ç</a:t>
            </a:r>
            <a:r>
              <a:rPr sz="2500" spc="-235" dirty="0">
                <a:solidFill>
                  <a:srgbClr val="86141E"/>
                </a:solidFill>
              </a:rPr>
              <a:t>Ã</a:t>
            </a:r>
            <a:r>
              <a:rPr sz="2500" spc="-204" dirty="0">
                <a:solidFill>
                  <a:srgbClr val="86141E"/>
                </a:solidFill>
              </a:rPr>
              <a:t>O</a:t>
            </a:r>
            <a:r>
              <a:rPr sz="2500" spc="-114" dirty="0">
                <a:solidFill>
                  <a:srgbClr val="86141E"/>
                </a:solidFill>
              </a:rPr>
              <a:t> </a:t>
            </a:r>
            <a:r>
              <a:rPr sz="2500" spc="-175" dirty="0">
                <a:solidFill>
                  <a:srgbClr val="86141E"/>
                </a:solidFill>
              </a:rPr>
              <a:t>ARTÍ</a:t>
            </a:r>
            <a:r>
              <a:rPr sz="2500" spc="-245" dirty="0">
                <a:solidFill>
                  <a:srgbClr val="86141E"/>
                </a:solidFill>
              </a:rPr>
              <a:t>S</a:t>
            </a:r>
            <a:r>
              <a:rPr sz="2500" spc="-120" dirty="0">
                <a:solidFill>
                  <a:srgbClr val="86141E"/>
                </a:solidFill>
              </a:rPr>
              <a:t>TI</a:t>
            </a:r>
            <a:r>
              <a:rPr sz="2500" spc="-210" dirty="0">
                <a:solidFill>
                  <a:srgbClr val="86141E"/>
                </a:solidFill>
              </a:rPr>
              <a:t>C</a:t>
            </a:r>
            <a:r>
              <a:rPr sz="2500" spc="-140" dirty="0">
                <a:solidFill>
                  <a:srgbClr val="86141E"/>
                </a:solidFill>
              </a:rPr>
              <a:t>A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7043300" y="940488"/>
            <a:ext cx="1980564" cy="885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82295">
              <a:lnSpc>
                <a:spcPct val="100699"/>
              </a:lnSpc>
              <a:spcBef>
                <a:spcPts val="95"/>
              </a:spcBef>
            </a:pPr>
            <a:r>
              <a:rPr sz="1400" spc="-5" dirty="0">
                <a:latin typeface="Verdana"/>
                <a:cs typeface="Verdana"/>
              </a:rPr>
              <a:t>8 </a:t>
            </a:r>
            <a:r>
              <a:rPr sz="1400" spc="25" dirty="0">
                <a:latin typeface="Verdana"/>
                <a:cs typeface="Verdana"/>
              </a:rPr>
              <a:t>módulos 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95" dirty="0">
                <a:latin typeface="Verdana"/>
                <a:cs typeface="Verdana"/>
              </a:rPr>
              <a:t>F</a:t>
            </a:r>
            <a:r>
              <a:rPr sz="1400" spc="60" dirty="0">
                <a:latin typeface="Verdana"/>
                <a:cs typeface="Verdana"/>
              </a:rPr>
              <a:t>o</a:t>
            </a:r>
            <a:r>
              <a:rPr sz="1400" spc="15" dirty="0">
                <a:latin typeface="Verdana"/>
                <a:cs typeface="Verdana"/>
              </a:rPr>
              <a:t>t</a:t>
            </a:r>
            <a:r>
              <a:rPr sz="1400" spc="25" dirty="0">
                <a:latin typeface="Verdana"/>
                <a:cs typeface="Verdana"/>
              </a:rPr>
              <a:t>os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artí</a:t>
            </a:r>
            <a:r>
              <a:rPr sz="1400" spc="-20" dirty="0">
                <a:latin typeface="Verdana"/>
                <a:cs typeface="Verdana"/>
              </a:rPr>
              <a:t>s</a:t>
            </a:r>
            <a:r>
              <a:rPr sz="1400" spc="15" dirty="0">
                <a:latin typeface="Verdana"/>
                <a:cs typeface="Verdana"/>
              </a:rPr>
              <a:t>ticas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699"/>
              </a:lnSpc>
            </a:pPr>
            <a:r>
              <a:rPr sz="1400" spc="70" dirty="0">
                <a:latin typeface="Verdana"/>
                <a:cs typeface="Verdana"/>
              </a:rPr>
              <a:t>Jogos </a:t>
            </a:r>
            <a:r>
              <a:rPr sz="1400" dirty="0">
                <a:latin typeface="Verdana"/>
                <a:cs typeface="Verdana"/>
              </a:rPr>
              <a:t>interativos 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Conteúdo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audiovisual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5384" y="3650464"/>
            <a:ext cx="840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Verdana"/>
                <a:cs typeface="Verdana"/>
              </a:rPr>
              <a:t>á</a:t>
            </a:r>
            <a:r>
              <a:rPr sz="1200" spc="-40" dirty="0">
                <a:latin typeface="Verdana"/>
                <a:cs typeface="Verdana"/>
              </a:rPr>
              <a:t>r</a:t>
            </a:r>
            <a:r>
              <a:rPr sz="1200" spc="-5" dirty="0">
                <a:latin typeface="Verdana"/>
                <a:cs typeface="Verdana"/>
              </a:rPr>
              <a:t>ea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7</a:t>
            </a:r>
            <a:r>
              <a:rPr sz="1200" spc="15" dirty="0">
                <a:latin typeface="Verdana"/>
                <a:cs typeface="Verdana"/>
              </a:rPr>
              <a:t>0m2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9" y="988999"/>
            <a:ext cx="6308681" cy="27910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4" y="3936367"/>
            <a:ext cx="4085996" cy="3209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7668" y="3961765"/>
            <a:ext cx="3640532" cy="31295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7698" y="988897"/>
            <a:ext cx="1905229" cy="16971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54670" y="3608249"/>
            <a:ext cx="4559935" cy="2078989"/>
            <a:chOff x="3854670" y="3608249"/>
            <a:chExt cx="4559935" cy="207898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0157" y="3670818"/>
              <a:ext cx="3054203" cy="14696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4670" y="3608249"/>
              <a:ext cx="951442" cy="14573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1232" y="4710302"/>
              <a:ext cx="927531" cy="97688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8900" y="803769"/>
            <a:ext cx="2106295" cy="1529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solidFill>
                  <a:srgbClr val="24408F"/>
                </a:solidFill>
                <a:latin typeface="Verdana"/>
                <a:cs typeface="Verdana"/>
              </a:rPr>
              <a:t>Informações</a:t>
            </a:r>
            <a:r>
              <a:rPr sz="1400" spc="-105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24408F"/>
                </a:solidFill>
                <a:latin typeface="Verdana"/>
                <a:cs typeface="Verdana"/>
              </a:rPr>
              <a:t>técnicas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Verdana"/>
              <a:cs typeface="Verdana"/>
            </a:endParaRPr>
          </a:p>
          <a:p>
            <a:pPr marL="12700" marR="5080">
              <a:lnSpc>
                <a:spcPct val="100699"/>
              </a:lnSpc>
            </a:pPr>
            <a:r>
              <a:rPr sz="1400" spc="45" dirty="0">
                <a:solidFill>
                  <a:srgbClr val="24408F"/>
                </a:solidFill>
                <a:latin typeface="Verdana"/>
                <a:cs typeface="Verdana"/>
              </a:rPr>
              <a:t>Módulo</a:t>
            </a:r>
            <a:r>
              <a:rPr sz="1400" spc="-100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24408F"/>
                </a:solidFill>
                <a:latin typeface="Verdana"/>
                <a:cs typeface="Verdana"/>
              </a:rPr>
              <a:t>dispositivos</a:t>
            </a:r>
            <a:r>
              <a:rPr sz="1400" spc="-100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24408F"/>
                </a:solidFill>
                <a:latin typeface="Verdana"/>
                <a:cs typeface="Verdana"/>
              </a:rPr>
              <a:t>de </a:t>
            </a:r>
            <a:r>
              <a:rPr sz="1400" spc="-475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24408F"/>
                </a:solidFill>
                <a:latin typeface="Verdana"/>
                <a:cs typeface="Verdana"/>
              </a:rPr>
              <a:t>cases </a:t>
            </a:r>
            <a:r>
              <a:rPr sz="1400" spc="20" dirty="0">
                <a:solidFill>
                  <a:srgbClr val="24408F"/>
                </a:solidFill>
                <a:latin typeface="Verdana"/>
                <a:cs typeface="Verdana"/>
              </a:rPr>
              <a:t>protegidas </a:t>
            </a:r>
            <a:r>
              <a:rPr sz="1400" spc="-5" dirty="0">
                <a:solidFill>
                  <a:srgbClr val="24408F"/>
                </a:solidFill>
                <a:latin typeface="Verdana"/>
                <a:cs typeface="Verdana"/>
              </a:rPr>
              <a:t>para </a:t>
            </a:r>
            <a:r>
              <a:rPr sz="1400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24408F"/>
                </a:solidFill>
                <a:latin typeface="Verdana"/>
                <a:cs typeface="Verdana"/>
              </a:rPr>
              <a:t>transporte </a:t>
            </a:r>
            <a:r>
              <a:rPr sz="1400" spc="15" dirty="0">
                <a:solidFill>
                  <a:srgbClr val="24408F"/>
                </a:solidFill>
                <a:latin typeface="Verdana"/>
                <a:cs typeface="Verdana"/>
              </a:rPr>
              <a:t>e </a:t>
            </a:r>
            <a:r>
              <a:rPr sz="1400" spc="45" dirty="0">
                <a:solidFill>
                  <a:srgbClr val="24408F"/>
                </a:solidFill>
                <a:latin typeface="Verdana"/>
                <a:cs typeface="Verdana"/>
              </a:rPr>
              <a:t>de </a:t>
            </a:r>
            <a:r>
              <a:rPr sz="1400" spc="20" dirty="0">
                <a:solidFill>
                  <a:srgbClr val="24408F"/>
                </a:solidFill>
                <a:latin typeface="Verdana"/>
                <a:cs typeface="Verdana"/>
              </a:rPr>
              <a:t>fácil </a:t>
            </a:r>
            <a:r>
              <a:rPr sz="1400" spc="15" dirty="0">
                <a:solidFill>
                  <a:srgbClr val="24408F"/>
                </a:solidFill>
                <a:latin typeface="Verdana"/>
                <a:cs typeface="Verdana"/>
              </a:rPr>
              <a:t>e </a:t>
            </a:r>
            <a:r>
              <a:rPr sz="1400" spc="-480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4408F"/>
                </a:solidFill>
                <a:latin typeface="Verdana"/>
                <a:cs typeface="Verdana"/>
              </a:rPr>
              <a:t>rápida </a:t>
            </a:r>
            <a:r>
              <a:rPr sz="1400" spc="15" dirty="0">
                <a:solidFill>
                  <a:srgbClr val="24408F"/>
                </a:solidFill>
                <a:latin typeface="Verdana"/>
                <a:cs typeface="Verdana"/>
              </a:rPr>
              <a:t>montagem </a:t>
            </a:r>
            <a:r>
              <a:rPr sz="1400" spc="40" dirty="0">
                <a:solidFill>
                  <a:srgbClr val="24408F"/>
                </a:solidFill>
                <a:latin typeface="Verdana"/>
                <a:cs typeface="Verdana"/>
              </a:rPr>
              <a:t>dos </a:t>
            </a:r>
            <a:r>
              <a:rPr sz="1400" spc="45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4408F"/>
                </a:solidFill>
                <a:latin typeface="Verdana"/>
                <a:cs typeface="Verdana"/>
              </a:rPr>
              <a:t>equipamentos.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3228" y="2809173"/>
            <a:ext cx="166751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5" dirty="0">
                <a:solidFill>
                  <a:srgbClr val="24408F"/>
                </a:solidFill>
                <a:latin typeface="Verdana"/>
                <a:cs typeface="Verdana"/>
              </a:rPr>
              <a:t>referência</a:t>
            </a:r>
            <a:r>
              <a:rPr sz="1400" spc="-105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24408F"/>
                </a:solidFill>
                <a:latin typeface="Verdana"/>
                <a:cs typeface="Verdana"/>
              </a:rPr>
              <a:t>de</a:t>
            </a:r>
            <a:r>
              <a:rPr sz="1400" spc="-105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4408F"/>
                </a:solidFill>
                <a:latin typeface="Verdana"/>
                <a:cs typeface="Verdana"/>
              </a:rPr>
              <a:t>case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235" y="6336136"/>
            <a:ext cx="188722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" dirty="0">
                <a:solidFill>
                  <a:srgbClr val="24408F"/>
                </a:solidFill>
                <a:latin typeface="Verdana"/>
                <a:cs typeface="Verdana"/>
              </a:rPr>
              <a:t>bancadas</a:t>
            </a:r>
            <a:r>
              <a:rPr sz="1400" spc="-90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24408F"/>
                </a:solidFill>
                <a:latin typeface="Verdana"/>
                <a:cs typeface="Verdana"/>
              </a:rPr>
              <a:t>para</a:t>
            </a:r>
            <a:r>
              <a:rPr sz="1400" spc="-90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24408F"/>
                </a:solidFill>
                <a:latin typeface="Verdana"/>
                <a:cs typeface="Verdana"/>
              </a:rPr>
              <a:t>jogos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9890" y="2809173"/>
            <a:ext cx="145986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15" dirty="0">
                <a:solidFill>
                  <a:srgbClr val="24408F"/>
                </a:solidFill>
                <a:latin typeface="Verdana"/>
                <a:cs typeface="Verdana"/>
              </a:rPr>
              <a:t>montagem</a:t>
            </a:r>
            <a:r>
              <a:rPr sz="1400" spc="-70" dirty="0">
                <a:solidFill>
                  <a:srgbClr val="24408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4408F"/>
                </a:solidFill>
                <a:latin typeface="Verdana"/>
                <a:cs typeface="Verdana"/>
              </a:rPr>
              <a:t>case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0117" y="951385"/>
            <a:ext cx="1045544" cy="16014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2344" y="2468245"/>
            <a:ext cx="678804" cy="77904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89609" y="967295"/>
            <a:ext cx="2459376" cy="17130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7085" y="3561191"/>
            <a:ext cx="2640649" cy="26108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6" y="993762"/>
            <a:ext cx="963002" cy="55724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71299" y="1625437"/>
            <a:ext cx="41960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LEI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INCENTIVO: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FEDERAL/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ROUANET</a:t>
            </a:r>
            <a:endParaRPr sz="1200">
              <a:latin typeface="Verdana"/>
              <a:cs typeface="Verdana"/>
            </a:endParaRPr>
          </a:p>
          <a:p>
            <a:pPr marL="12700" marR="24511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Nº PRONAC </a:t>
            </a:r>
            <a:r>
              <a:rPr sz="1200" dirty="0">
                <a:latin typeface="Verdana"/>
                <a:cs typeface="Verdana"/>
              </a:rPr>
              <a:t>223371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VALOR: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R$464.294,60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PRAZO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DE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CAPTAÇÃO: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31/12/2024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DURAÇÃO: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mês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(2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dias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em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cada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local)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LOCAIS:</a:t>
            </a:r>
            <a:r>
              <a:rPr sz="1200" spc="-5" dirty="0">
                <a:latin typeface="Verdana"/>
                <a:cs typeface="Verdana"/>
              </a:rPr>
              <a:t> Mangaratiba, </a:t>
            </a:r>
            <a:r>
              <a:rPr sz="1200" dirty="0">
                <a:latin typeface="Verdana"/>
                <a:cs typeface="Verdana"/>
              </a:rPr>
              <a:t>Macaé,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Itaguaí e</a:t>
            </a:r>
            <a:r>
              <a:rPr sz="1200" spc="-5" dirty="0">
                <a:latin typeface="Verdana"/>
                <a:cs typeface="Verdana"/>
              </a:rPr>
              <a:t> Rio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</a:t>
            </a:r>
            <a:r>
              <a:rPr sz="1200" dirty="0">
                <a:latin typeface="Verdana"/>
                <a:cs typeface="Verdana"/>
              </a:rPr>
              <a:t> Janeiro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8427" y="4244431"/>
            <a:ext cx="38125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LEI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INCENTIVO: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ISS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|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RJ</a:t>
            </a:r>
            <a:endParaRPr sz="1200">
              <a:latin typeface="Verdana"/>
              <a:cs typeface="Verdana"/>
            </a:endParaRPr>
          </a:p>
          <a:p>
            <a:pPr marL="12700" marR="201295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WEC811/01/2022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VALOR: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R$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383.460,00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PRAZO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DE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CAPTAÇÃO: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15/12/2024</a:t>
            </a:r>
            <a:endParaRPr sz="1200">
              <a:latin typeface="Verdana"/>
              <a:cs typeface="Verdana"/>
            </a:endParaRPr>
          </a:p>
          <a:p>
            <a:pPr marL="12700" marR="675005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DURAÇÃO: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mês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(2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dias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em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cada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local)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LOCAL:</a:t>
            </a:r>
            <a:r>
              <a:rPr sz="1200" spc="-5" dirty="0">
                <a:latin typeface="Verdana"/>
                <a:cs typeface="Verdana"/>
              </a:rPr>
              <a:t> Rio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 </a:t>
            </a:r>
            <a:r>
              <a:rPr sz="1200" dirty="0">
                <a:latin typeface="Verdana"/>
                <a:cs typeface="Verdana"/>
              </a:rPr>
              <a:t>Janeiro</a:t>
            </a:r>
            <a:r>
              <a:rPr sz="1200" spc="-5" dirty="0">
                <a:latin typeface="Verdana"/>
                <a:cs typeface="Verdana"/>
              </a:rPr>
              <a:t> (4 </a:t>
            </a:r>
            <a:r>
              <a:rPr sz="1200" dirty="0">
                <a:latin typeface="Verdana"/>
                <a:cs typeface="Verdana"/>
              </a:rPr>
              <a:t>escolas)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2700" marR="1604645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FORMATOS</a:t>
            </a:r>
            <a:r>
              <a:rPr sz="1200" b="1" spc="-8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DISPONÍVEIS </a:t>
            </a:r>
            <a:r>
              <a:rPr sz="1200" b="1" spc="-39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PARA</a:t>
            </a:r>
            <a:r>
              <a:rPr sz="1200" b="1" spc="-4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REALIZAÇÃO</a:t>
            </a:r>
            <a:r>
              <a:rPr sz="1200" b="1" spc="-4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2024: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EXPOSIÇÃO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ITINERANTE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EM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ESCOLAS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PÚBLICAS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4362" y="563057"/>
            <a:ext cx="4155078" cy="62975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299" y="1693689"/>
            <a:ext cx="6557009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EXPOSIÇÃO</a:t>
            </a:r>
            <a:r>
              <a:rPr sz="1200" b="1" spc="-3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MARCA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Chancela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PATROCINADOR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apresenta:*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Citação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na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fala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abertura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da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exposição;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200" dirty="0">
                <a:latin typeface="Verdana"/>
                <a:cs typeface="Verdana"/>
              </a:rPr>
              <a:t>Inserção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da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logo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em: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versão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virtual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do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projeto;</a:t>
            </a:r>
            <a:endParaRPr sz="1200">
              <a:latin typeface="Verdana"/>
              <a:cs typeface="Verdana"/>
            </a:endParaRPr>
          </a:p>
          <a:p>
            <a:pPr marL="12700" marR="438784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camisa </a:t>
            </a:r>
            <a:r>
              <a:rPr sz="1200" spc="-5" dirty="0">
                <a:latin typeface="Verdana"/>
                <a:cs typeface="Verdana"/>
              </a:rPr>
              <a:t>da</a:t>
            </a:r>
            <a:r>
              <a:rPr sz="1200" dirty="0">
                <a:latin typeface="Verdana"/>
                <a:cs typeface="Verdana"/>
              </a:rPr>
              <a:t> equipe </a:t>
            </a:r>
            <a:r>
              <a:rPr sz="1200" spc="-5" dirty="0">
                <a:latin typeface="Verdana"/>
                <a:cs typeface="Verdana"/>
              </a:rPr>
              <a:t>de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mediação,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painel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de</a:t>
            </a:r>
            <a:r>
              <a:rPr sz="1200" dirty="0">
                <a:latin typeface="Verdana"/>
                <a:cs typeface="Verdana"/>
              </a:rPr>
              <a:t> créditos, </a:t>
            </a:r>
            <a:r>
              <a:rPr sz="1200" spc="-5" dirty="0">
                <a:latin typeface="Verdana"/>
                <a:cs typeface="Verdana"/>
              </a:rPr>
              <a:t>convites,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cartazes,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banners;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postagens </a:t>
            </a:r>
            <a:r>
              <a:rPr sz="1200" dirty="0">
                <a:latin typeface="Verdana"/>
                <a:cs typeface="Verdana"/>
              </a:rPr>
              <a:t>em redes sociais;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anúncios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em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mídias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pagas.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200" b="1" spc="-5" dirty="0">
                <a:latin typeface="Verdana"/>
                <a:cs typeface="Verdana"/>
              </a:rPr>
              <a:t>DESDOBRAMENTOS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Agendamento </a:t>
            </a:r>
            <a:r>
              <a:rPr sz="1200" spc="-5" dirty="0">
                <a:latin typeface="Verdana"/>
                <a:cs typeface="Verdana"/>
              </a:rPr>
              <a:t>de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visitas </a:t>
            </a:r>
            <a:r>
              <a:rPr sz="1200" spc="-5" dirty="0">
                <a:latin typeface="Verdana"/>
                <a:cs typeface="Verdana"/>
              </a:rPr>
              <a:t>exclusivas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para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colaboradores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 </a:t>
            </a:r>
            <a:r>
              <a:rPr sz="1200" spc="-5" dirty="0">
                <a:latin typeface="Verdana"/>
                <a:cs typeface="Verdana"/>
              </a:rPr>
              <a:t>convidados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patrocinador.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IMPRENSA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Citação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em: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entrevistas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para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rádio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</a:t>
            </a:r>
            <a:r>
              <a:rPr sz="1200" spc="-20" dirty="0">
                <a:latin typeface="Verdana"/>
                <a:cs typeface="Verdana"/>
              </a:rPr>
              <a:t> TV;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releases</a:t>
            </a:r>
            <a:r>
              <a:rPr sz="1200" spc="-5" dirty="0">
                <a:latin typeface="Verdana"/>
                <a:cs typeface="Verdana"/>
              </a:rPr>
              <a:t> enviados </a:t>
            </a:r>
            <a:r>
              <a:rPr sz="1200" spc="-10" dirty="0">
                <a:latin typeface="Verdana"/>
                <a:cs typeface="Verdana"/>
              </a:rPr>
              <a:t>para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sites,</a:t>
            </a:r>
            <a:r>
              <a:rPr sz="1200" spc="-5" dirty="0">
                <a:latin typeface="Verdana"/>
                <a:cs typeface="Verdana"/>
              </a:rPr>
              <a:t> portal de </a:t>
            </a:r>
            <a:r>
              <a:rPr sz="1200" dirty="0">
                <a:latin typeface="Verdana"/>
                <a:cs typeface="Verdana"/>
              </a:rPr>
              <a:t>notícias, </a:t>
            </a:r>
            <a:r>
              <a:rPr sz="1200" spc="-5" dirty="0">
                <a:latin typeface="Verdana"/>
                <a:cs typeface="Verdana"/>
              </a:rPr>
              <a:t>páginas, blogs, </a:t>
            </a:r>
            <a:r>
              <a:rPr sz="1200" dirty="0">
                <a:latin typeface="Verdana"/>
                <a:cs typeface="Verdana"/>
              </a:rPr>
              <a:t>revistas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</a:t>
            </a:r>
            <a:r>
              <a:rPr sz="1200" spc="-5" dirty="0">
                <a:latin typeface="Verdana"/>
                <a:cs typeface="Verdana"/>
              </a:rPr>
              <a:t> jornais.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Verdana"/>
                <a:cs typeface="Verdana"/>
              </a:rPr>
              <a:t>*para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cota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exclusiva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9299" y="716502"/>
            <a:ext cx="2100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80" dirty="0">
                <a:solidFill>
                  <a:srgbClr val="000000"/>
                </a:solidFill>
              </a:rPr>
              <a:t>CONTRAPARTIDAS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02E770-326B-AC08-F1A5-0E064344A3EE}"/>
              </a:ext>
            </a:extLst>
          </p:cNvPr>
          <p:cNvSpPr/>
          <p:nvPr/>
        </p:nvSpPr>
        <p:spPr>
          <a:xfrm>
            <a:off x="9156700" y="6905625"/>
            <a:ext cx="153670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197B677-1860-D5B7-DEAB-CDA6AA5FB158}"/>
              </a:ext>
            </a:extLst>
          </p:cNvPr>
          <p:cNvGraphicFramePr>
            <a:graphicFrameLocks noGrp="1"/>
          </p:cNvGraphicFramePr>
          <p:nvPr/>
        </p:nvGraphicFramePr>
        <p:xfrm>
          <a:off x="2619790" y="2723542"/>
          <a:ext cx="6358754" cy="2488120"/>
        </p:xfrm>
        <a:graphic>
          <a:graphicData uri="http://schemas.openxmlformats.org/drawingml/2006/table">
            <a:tbl>
              <a:tblPr/>
              <a:tblGrid>
                <a:gridCol w="2940070">
                  <a:extLst>
                    <a:ext uri="{9D8B030D-6E8A-4147-A177-3AD203B41FA5}">
                      <a16:colId xmlns:a16="http://schemas.microsoft.com/office/drawing/2014/main" val="3003569354"/>
                    </a:ext>
                  </a:extLst>
                </a:gridCol>
                <a:gridCol w="3418684">
                  <a:extLst>
                    <a:ext uri="{9D8B030D-6E8A-4147-A177-3AD203B41FA5}">
                      <a16:colId xmlns:a16="http://schemas.microsoft.com/office/drawing/2014/main" val="1373078579"/>
                    </a:ext>
                  </a:extLst>
                </a:gridCol>
              </a:tblGrid>
              <a:tr h="2165414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695" marR="55695" marT="55695" marB="556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1600" dirty="0">
                          <a:effectLst/>
                        </a:rPr>
                      </a:br>
                      <a:br>
                        <a:rPr lang="pt-BR" sz="1600" dirty="0">
                          <a:effectLst/>
                        </a:rPr>
                      </a:br>
                      <a:r>
                        <a:rPr lang="pt-BR" sz="18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Antoine </a:t>
                      </a:r>
                      <a:r>
                        <a:rPr lang="pt-BR" sz="1800" dirty="0" err="1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Kolokathis</a:t>
                      </a:r>
                      <a:endParaRPr lang="pt-BR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1800" dirty="0">
                          <a:effectLst/>
                        </a:rPr>
                      </a:br>
                      <a:r>
                        <a:rPr lang="pt-BR" sz="18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19.98159 0015</a:t>
                      </a:r>
                      <a:endParaRPr lang="pt-BR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19 3202 5400     I  11.2613 0000</a:t>
                      </a:r>
                      <a:endParaRPr lang="pt-BR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u="sng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antoine@direcaocultura.com.br</a:t>
                      </a:r>
                      <a:endParaRPr lang="pt-BR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u="sng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www.direcaocultura.com.br</a:t>
                      </a:r>
                      <a:endParaRPr lang="pt-B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 marL="77973" marR="77973" marT="40100" marB="40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351424"/>
                  </a:ext>
                </a:extLst>
              </a:tr>
            </a:tbl>
          </a:graphicData>
        </a:graphic>
      </p:graphicFrame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DBE0E2BD-6887-798C-3311-0C4BA8D21F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3" y="2247087"/>
            <a:ext cx="2889222" cy="264186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3C31655-6BE8-242B-E9FC-BF1948A9703F}"/>
              </a:ext>
            </a:extLst>
          </p:cNvPr>
          <p:cNvSpPr/>
          <p:nvPr/>
        </p:nvSpPr>
        <p:spPr>
          <a:xfrm>
            <a:off x="8978544" y="6829425"/>
            <a:ext cx="1714856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6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99" y="892283"/>
            <a:ext cx="2381885" cy="220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1945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latin typeface="Verdana"/>
                <a:cs typeface="Verdana"/>
              </a:rPr>
              <a:t>Populações </a:t>
            </a:r>
            <a:r>
              <a:rPr sz="1300" dirty="0">
                <a:latin typeface="Verdana"/>
                <a:cs typeface="Verdana"/>
              </a:rPr>
              <a:t>sofrem </a:t>
            </a:r>
            <a:r>
              <a:rPr sz="1300" spc="35" dirty="0">
                <a:latin typeface="Verdana"/>
                <a:cs typeface="Verdana"/>
              </a:rPr>
              <a:t>por </a:t>
            </a:r>
            <a:r>
              <a:rPr sz="1300" spc="40" dirty="0"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86141E"/>
                </a:solidFill>
                <a:latin typeface="Verdana"/>
                <a:cs typeface="Verdana"/>
              </a:rPr>
              <a:t>desnutrição</a:t>
            </a:r>
            <a:r>
              <a:rPr sz="1300" spc="-8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ao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mesmo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tempo </a:t>
            </a:r>
            <a:r>
              <a:rPr sz="1300" spc="35" dirty="0">
                <a:latin typeface="Verdana"/>
                <a:cs typeface="Verdana"/>
              </a:rPr>
              <a:t>por </a:t>
            </a:r>
            <a:r>
              <a:rPr sz="1300" spc="20" dirty="0">
                <a:latin typeface="Verdana"/>
                <a:cs typeface="Verdana"/>
              </a:rPr>
              <a:t>doenças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relacionadas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uma </a:t>
            </a:r>
            <a:r>
              <a:rPr sz="1300" spc="-20" dirty="0"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86141E"/>
                </a:solidFill>
                <a:latin typeface="Verdana"/>
                <a:cs typeface="Verdana"/>
              </a:rPr>
              <a:t>dieta </a:t>
            </a:r>
            <a:r>
              <a:rPr sz="1300" dirty="0">
                <a:solidFill>
                  <a:srgbClr val="86141E"/>
                </a:solidFill>
                <a:latin typeface="Verdana"/>
                <a:cs typeface="Verdana"/>
              </a:rPr>
              <a:t>inadequada</a:t>
            </a:r>
            <a:r>
              <a:rPr sz="1300" dirty="0">
                <a:latin typeface="Verdana"/>
                <a:cs typeface="Verdana"/>
              </a:rPr>
              <a:t>. </a:t>
            </a:r>
            <a:r>
              <a:rPr sz="1300" spc="80" dirty="0">
                <a:latin typeface="Verdana"/>
                <a:cs typeface="Verdana"/>
              </a:rPr>
              <a:t>O </a:t>
            </a:r>
            <a:r>
              <a:rPr sz="1300" spc="8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desconhecimento </a:t>
            </a:r>
            <a:r>
              <a:rPr sz="1300" spc="30" dirty="0">
                <a:latin typeface="Verdana"/>
                <a:cs typeface="Verdana"/>
              </a:rPr>
              <a:t>dos </a:t>
            </a:r>
            <a:r>
              <a:rPr sz="1300" spc="3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princípios </a:t>
            </a:r>
            <a:r>
              <a:rPr sz="1300" dirty="0">
                <a:latin typeface="Verdana"/>
                <a:cs typeface="Verdana"/>
              </a:rPr>
              <a:t>nutritivos </a:t>
            </a:r>
            <a:r>
              <a:rPr sz="1300" spc="30" dirty="0">
                <a:latin typeface="Verdana"/>
                <a:cs typeface="Verdana"/>
              </a:rPr>
              <a:t>dos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alimentos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seu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não</a:t>
            </a: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300" dirty="0">
                <a:latin typeface="Verdana"/>
                <a:cs typeface="Verdana"/>
              </a:rPr>
              <a:t>aproveitamento </a:t>
            </a:r>
            <a:r>
              <a:rPr sz="1300" spc="15" dirty="0">
                <a:latin typeface="Verdana"/>
                <a:cs typeface="Verdana"/>
              </a:rPr>
              <a:t>ocasiona </a:t>
            </a:r>
            <a:r>
              <a:rPr sz="1300" spc="65" dirty="0">
                <a:latin typeface="Verdana"/>
                <a:cs typeface="Verdana"/>
              </a:rPr>
              <a:t>o </a:t>
            </a:r>
            <a:r>
              <a:rPr sz="1300" spc="70" dirty="0"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86141E"/>
                </a:solidFill>
                <a:latin typeface="Verdana"/>
                <a:cs typeface="Verdana"/>
              </a:rPr>
              <a:t>desperdício</a:t>
            </a:r>
            <a:r>
              <a:rPr sz="1300" spc="-8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toneladas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alimentos.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5313" y="892283"/>
            <a:ext cx="2517140" cy="220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9395">
              <a:lnSpc>
                <a:spcPct val="100000"/>
              </a:lnSpc>
              <a:spcBef>
                <a:spcPts val="100"/>
              </a:spcBef>
            </a:pPr>
            <a:r>
              <a:rPr sz="1300" spc="20" dirty="0">
                <a:latin typeface="Verdana"/>
                <a:cs typeface="Verdana"/>
              </a:rPr>
              <a:t>Todo </a:t>
            </a:r>
            <a:r>
              <a:rPr sz="1300" spc="65" dirty="0">
                <a:latin typeface="Verdana"/>
                <a:cs typeface="Verdana"/>
              </a:rPr>
              <a:t>o </a:t>
            </a:r>
            <a:r>
              <a:rPr sz="1300" spc="15" dirty="0">
                <a:latin typeface="Verdana"/>
                <a:cs typeface="Verdana"/>
              </a:rPr>
              <a:t>processo </a:t>
            </a:r>
            <a:r>
              <a:rPr sz="1300" spc="-5" dirty="0">
                <a:latin typeface="Verdana"/>
                <a:cs typeface="Verdana"/>
              </a:rPr>
              <a:t>alimentar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deve </a:t>
            </a:r>
            <a:r>
              <a:rPr sz="1300" spc="-15" dirty="0">
                <a:latin typeface="Verdana"/>
                <a:cs typeface="Verdana"/>
              </a:rPr>
              <a:t>ser </a:t>
            </a:r>
            <a:r>
              <a:rPr sz="1300" spc="-15" dirty="0">
                <a:solidFill>
                  <a:srgbClr val="86141E"/>
                </a:solidFill>
                <a:latin typeface="Verdana"/>
                <a:cs typeface="Verdana"/>
              </a:rPr>
              <a:t>sustentável </a:t>
            </a:r>
            <a:r>
              <a:rPr sz="1300" spc="15" dirty="0">
                <a:solidFill>
                  <a:srgbClr val="86141E"/>
                </a:solidFill>
                <a:latin typeface="Verdana"/>
                <a:cs typeface="Verdana"/>
              </a:rPr>
              <a:t>social </a:t>
            </a:r>
            <a:r>
              <a:rPr sz="1300" spc="-44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dirty="0">
                <a:solidFill>
                  <a:srgbClr val="86141E"/>
                </a:solidFill>
                <a:latin typeface="Verdana"/>
                <a:cs typeface="Verdana"/>
              </a:rPr>
              <a:t>ambientalmente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dirty="0">
                <a:latin typeface="Verdana"/>
                <a:cs typeface="Verdana"/>
              </a:rPr>
              <a:t>deve 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garantir </a:t>
            </a:r>
            <a:r>
              <a:rPr sz="1300" spc="-10" dirty="0">
                <a:latin typeface="Verdana"/>
                <a:cs typeface="Verdana"/>
              </a:rPr>
              <a:t>para </a:t>
            </a:r>
            <a:r>
              <a:rPr sz="1300" spc="30" dirty="0">
                <a:latin typeface="Verdana"/>
                <a:cs typeface="Verdana"/>
              </a:rPr>
              <a:t>população </a:t>
            </a:r>
            <a:r>
              <a:rPr sz="1300" spc="65" dirty="0">
                <a:latin typeface="Verdana"/>
                <a:cs typeface="Verdana"/>
              </a:rPr>
              <a:t>o </a:t>
            </a:r>
            <a:r>
              <a:rPr sz="1300" spc="7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consumo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por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seus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próprios</a:t>
            </a: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300" spc="5" dirty="0">
                <a:latin typeface="Verdana"/>
                <a:cs typeface="Verdana"/>
              </a:rPr>
              <a:t>meios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alimentos,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nutritivos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spc="-5" dirty="0">
                <a:latin typeface="Verdana"/>
                <a:cs typeface="Verdana"/>
              </a:rPr>
              <a:t>culturalmente </a:t>
            </a:r>
            <a:r>
              <a:rPr sz="1300" spc="-15" dirty="0">
                <a:latin typeface="Verdana"/>
                <a:cs typeface="Verdana"/>
              </a:rPr>
              <a:t>aceitáveis, </a:t>
            </a:r>
            <a:r>
              <a:rPr sz="1300" spc="-1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sem </a:t>
            </a:r>
            <a:r>
              <a:rPr sz="1300" spc="10" dirty="0">
                <a:latin typeface="Verdana"/>
                <a:cs typeface="Verdana"/>
              </a:rPr>
              <a:t>discriminação </a:t>
            </a:r>
            <a:r>
              <a:rPr sz="1300" spc="35" dirty="0">
                <a:latin typeface="Verdana"/>
                <a:cs typeface="Verdana"/>
              </a:rPr>
              <a:t>por </a:t>
            </a:r>
            <a:r>
              <a:rPr sz="1300" spc="4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motivos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raça,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etnia,</a:t>
            </a:r>
            <a:endParaRPr sz="1300">
              <a:latin typeface="Verdana"/>
              <a:cs typeface="Verdana"/>
            </a:endParaRPr>
          </a:p>
          <a:p>
            <a:pPr marL="12700" marR="108585">
              <a:lnSpc>
                <a:spcPct val="100000"/>
              </a:lnSpc>
            </a:pP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gênero,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geração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ou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questões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econômicas.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2543" y="892283"/>
            <a:ext cx="262445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1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86141E"/>
                </a:solidFill>
                <a:latin typeface="Verdana"/>
                <a:cs typeface="Verdana"/>
              </a:rPr>
              <a:t>“Alimentação, </a:t>
            </a:r>
            <a:r>
              <a:rPr sz="1300" spc="30" dirty="0">
                <a:solidFill>
                  <a:srgbClr val="86141E"/>
                </a:solidFill>
                <a:latin typeface="Verdana"/>
                <a:cs typeface="Verdana"/>
              </a:rPr>
              <a:t>Arte </a:t>
            </a:r>
            <a:r>
              <a:rPr sz="1300" spc="10" dirty="0">
                <a:solidFill>
                  <a:srgbClr val="86141E"/>
                </a:solidFill>
                <a:latin typeface="Verdana"/>
                <a:cs typeface="Verdana"/>
              </a:rPr>
              <a:t>e </a:t>
            </a:r>
            <a:r>
              <a:rPr sz="1300" spc="1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86141E"/>
                </a:solidFill>
                <a:latin typeface="Verdana"/>
                <a:cs typeface="Verdana"/>
              </a:rPr>
              <a:t>Saúde:</a:t>
            </a:r>
            <a:r>
              <a:rPr sz="1300" spc="-7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30" dirty="0">
                <a:solidFill>
                  <a:srgbClr val="86141E"/>
                </a:solidFill>
                <a:latin typeface="Verdana"/>
                <a:cs typeface="Verdana"/>
              </a:rPr>
              <a:t>tudo</a:t>
            </a:r>
            <a:r>
              <a:rPr sz="1300" spc="-7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86141E"/>
                </a:solidFill>
                <a:latin typeface="Verdana"/>
                <a:cs typeface="Verdana"/>
              </a:rPr>
              <a:t>a</a:t>
            </a:r>
            <a:r>
              <a:rPr sz="1300" spc="-7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86141E"/>
                </a:solidFill>
                <a:latin typeface="Verdana"/>
                <a:cs typeface="Verdana"/>
              </a:rPr>
              <a:t>v</a:t>
            </a:r>
            <a:r>
              <a:rPr sz="1300" spc="-5" dirty="0">
                <a:solidFill>
                  <a:srgbClr val="86141E"/>
                </a:solidFill>
                <a:latin typeface="Verdana"/>
                <a:cs typeface="Verdana"/>
              </a:rPr>
              <a:t>e</a:t>
            </a:r>
            <a:r>
              <a:rPr sz="1300" spc="40" dirty="0">
                <a:solidFill>
                  <a:srgbClr val="86141E"/>
                </a:solidFill>
                <a:latin typeface="Verdana"/>
                <a:cs typeface="Verdana"/>
              </a:rPr>
              <a:t>r</a:t>
            </a:r>
            <a:r>
              <a:rPr sz="1300" spc="50" dirty="0">
                <a:solidFill>
                  <a:srgbClr val="86141E"/>
                </a:solidFill>
                <a:latin typeface="Verdana"/>
                <a:cs typeface="Verdana"/>
              </a:rPr>
              <a:t>”</a:t>
            </a:r>
            <a:r>
              <a:rPr sz="1300" spc="-7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abo</a:t>
            </a:r>
            <a:r>
              <a:rPr sz="1300" spc="-5" dirty="0">
                <a:latin typeface="Verdana"/>
                <a:cs typeface="Verdana"/>
              </a:rPr>
              <a:t>r</a:t>
            </a:r>
            <a:r>
              <a:rPr sz="1300" spc="15" dirty="0">
                <a:latin typeface="Verdana"/>
                <a:cs typeface="Verdana"/>
              </a:rPr>
              <a:t>da 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crise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mundial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alimentar,</a:t>
            </a:r>
            <a:endParaRPr sz="1300">
              <a:latin typeface="Verdana"/>
              <a:cs typeface="Verdana"/>
            </a:endParaRPr>
          </a:p>
          <a:p>
            <a:pPr marL="12700" marR="156210">
              <a:lnSpc>
                <a:spcPct val="100000"/>
              </a:lnSpc>
            </a:pPr>
            <a:r>
              <a:rPr sz="1300" spc="5" dirty="0">
                <a:latin typeface="Verdana"/>
                <a:cs typeface="Verdana"/>
              </a:rPr>
              <a:t>desenvolvimento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sustentável,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agroecologia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história</a:t>
            </a: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300" spc="20" dirty="0">
                <a:latin typeface="Verdana"/>
                <a:cs typeface="Verdana"/>
              </a:rPr>
              <a:t>da </a:t>
            </a:r>
            <a:r>
              <a:rPr sz="1300" spc="5" dirty="0">
                <a:latin typeface="Verdana"/>
                <a:cs typeface="Verdana"/>
              </a:rPr>
              <a:t>alimentação </a:t>
            </a:r>
            <a:r>
              <a:rPr sz="1300" spc="-20" dirty="0">
                <a:latin typeface="Verdana"/>
                <a:cs typeface="Verdana"/>
              </a:rPr>
              <a:t>a </a:t>
            </a:r>
            <a:r>
              <a:rPr sz="1300" spc="5" dirty="0">
                <a:latin typeface="Verdana"/>
                <a:cs typeface="Verdana"/>
              </a:rPr>
              <a:t>partir </a:t>
            </a:r>
            <a:r>
              <a:rPr sz="1300" spc="20" dirty="0">
                <a:latin typeface="Verdana"/>
                <a:cs typeface="Verdana"/>
              </a:rPr>
              <a:t>da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perspectiva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da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86141E"/>
                </a:solidFill>
                <a:latin typeface="Verdana"/>
                <a:cs typeface="Verdana"/>
              </a:rPr>
              <a:t>arte</a:t>
            </a:r>
            <a:r>
              <a:rPr sz="1300" spc="-7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da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86141E"/>
                </a:solidFill>
                <a:latin typeface="Verdana"/>
                <a:cs typeface="Verdana"/>
              </a:rPr>
              <a:t>saúde</a:t>
            </a:r>
            <a:r>
              <a:rPr sz="1300" spc="-25" dirty="0">
                <a:latin typeface="Verdana"/>
                <a:cs typeface="Verdana"/>
              </a:rPr>
              <a:t>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2543" y="2477242"/>
            <a:ext cx="2407920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15" dirty="0">
                <a:latin typeface="Verdana"/>
                <a:cs typeface="Verdana"/>
              </a:rPr>
              <a:t>Objetivo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10" dirty="0">
                <a:latin typeface="Verdana"/>
                <a:cs typeface="Verdana"/>
              </a:rPr>
              <a:t>visibilizar </a:t>
            </a:r>
            <a:r>
              <a:rPr sz="1300" spc="65" dirty="0">
                <a:latin typeface="Verdana"/>
                <a:cs typeface="Verdana"/>
              </a:rPr>
              <a:t>o </a:t>
            </a:r>
            <a:r>
              <a:rPr sz="1300" spc="10" dirty="0">
                <a:latin typeface="Verdana"/>
                <a:cs typeface="Verdana"/>
              </a:rPr>
              <a:t>não </a:t>
            </a:r>
            <a:r>
              <a:rPr sz="1300" spc="-45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desperdício </a:t>
            </a:r>
            <a:r>
              <a:rPr sz="1300" spc="10" dirty="0">
                <a:latin typeface="Verdana"/>
                <a:cs typeface="Verdana"/>
              </a:rPr>
              <a:t>e relação </a:t>
            </a:r>
            <a:r>
              <a:rPr sz="1300" spc="20" dirty="0">
                <a:latin typeface="Verdana"/>
                <a:cs typeface="Verdana"/>
              </a:rPr>
              <a:t>da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produção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agrícola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com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meio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ambiente </a:t>
            </a:r>
            <a:r>
              <a:rPr sz="1300" spc="15" dirty="0">
                <a:latin typeface="Verdana"/>
                <a:cs typeface="Verdana"/>
              </a:rPr>
              <a:t>promovendo </a:t>
            </a:r>
            <a:r>
              <a:rPr sz="1300" spc="-25" dirty="0">
                <a:latin typeface="Verdana"/>
                <a:cs typeface="Verdana"/>
              </a:rPr>
              <a:t>um </a:t>
            </a:r>
            <a:r>
              <a:rPr sz="1300" spc="-2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debate que contribua </a:t>
            </a:r>
            <a:r>
              <a:rPr sz="1300" spc="20" dirty="0">
                <a:latin typeface="Verdana"/>
                <a:cs typeface="Verdana"/>
              </a:rPr>
              <a:t>ao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retorno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políticas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públicas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que </a:t>
            </a:r>
            <a:r>
              <a:rPr sz="1300" spc="-15" dirty="0">
                <a:latin typeface="Verdana"/>
                <a:cs typeface="Verdana"/>
              </a:rPr>
              <a:t>levem </a:t>
            </a:r>
            <a:r>
              <a:rPr sz="1300" spc="-20" dirty="0">
                <a:latin typeface="Verdana"/>
                <a:cs typeface="Verdana"/>
              </a:rPr>
              <a:t>à </a:t>
            </a:r>
            <a:r>
              <a:rPr sz="1300" spc="10" dirty="0">
                <a:latin typeface="Verdana"/>
                <a:cs typeface="Verdana"/>
              </a:rPr>
              <a:t>erradicação </a:t>
            </a:r>
            <a:r>
              <a:rPr sz="1300" spc="20" dirty="0">
                <a:latin typeface="Verdana"/>
                <a:cs typeface="Verdana"/>
              </a:rPr>
              <a:t>da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fome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das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desigualdades.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2500" y="5116402"/>
            <a:ext cx="27997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210" dirty="0">
                <a:solidFill>
                  <a:srgbClr val="86141E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86141E"/>
                </a:solidFill>
                <a:latin typeface="Verdana"/>
                <a:cs typeface="Verdana"/>
              </a:rPr>
              <a:t>história </a:t>
            </a:r>
            <a:r>
              <a:rPr sz="2000" spc="30" dirty="0">
                <a:solidFill>
                  <a:srgbClr val="86141E"/>
                </a:solidFill>
                <a:latin typeface="Verdana"/>
                <a:cs typeface="Verdana"/>
              </a:rPr>
              <a:t>da </a:t>
            </a:r>
            <a:r>
              <a:rPr sz="2000" spc="3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86141E"/>
                </a:solidFill>
                <a:latin typeface="Verdana"/>
                <a:cs typeface="Verdana"/>
              </a:rPr>
              <a:t>alimentação</a:t>
            </a:r>
            <a:r>
              <a:rPr sz="2000" spc="-13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86141E"/>
                </a:solidFill>
                <a:latin typeface="Verdana"/>
                <a:cs typeface="Verdana"/>
              </a:rPr>
              <a:t>faz</a:t>
            </a:r>
            <a:r>
              <a:rPr sz="2000" spc="-13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86141E"/>
                </a:solidFill>
                <a:latin typeface="Verdana"/>
                <a:cs typeface="Verdana"/>
              </a:rPr>
              <a:t>parte </a:t>
            </a:r>
            <a:r>
              <a:rPr sz="2000" spc="-69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86141E"/>
                </a:solidFill>
                <a:latin typeface="Verdana"/>
                <a:cs typeface="Verdana"/>
              </a:rPr>
              <a:t>da</a:t>
            </a:r>
            <a:r>
              <a:rPr sz="2000" spc="-114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86141E"/>
                </a:solidFill>
                <a:latin typeface="Verdana"/>
                <a:cs typeface="Verdana"/>
              </a:rPr>
              <a:t>cultura</a:t>
            </a:r>
            <a:r>
              <a:rPr sz="2000" spc="-114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86141E"/>
                </a:solidFill>
                <a:latin typeface="Verdana"/>
                <a:cs typeface="Verdana"/>
              </a:rPr>
              <a:t>de</a:t>
            </a:r>
            <a:r>
              <a:rPr sz="2000" spc="-114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86141E"/>
                </a:solidFill>
                <a:latin typeface="Verdana"/>
                <a:cs typeface="Verdana"/>
              </a:rPr>
              <a:t>todos!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768" y="4763437"/>
            <a:ext cx="5825093" cy="186383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 rot="20820000">
            <a:off x="1140530" y="4569420"/>
            <a:ext cx="992279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sz="1200" b="1" spc="50" dirty="0">
                <a:solidFill>
                  <a:srgbClr val="86141E"/>
                </a:solidFill>
                <a:latin typeface="Arial"/>
                <a:cs typeface="Arial"/>
              </a:rPr>
              <a:t>EXPO</a:t>
            </a:r>
            <a:r>
              <a:rPr sz="1800" b="1" spc="75" baseline="2314" dirty="0">
                <a:solidFill>
                  <a:srgbClr val="86141E"/>
                </a:solidFill>
                <a:latin typeface="Arial"/>
                <a:cs typeface="Arial"/>
              </a:rPr>
              <a:t>SIÇÃ</a:t>
            </a:r>
            <a:r>
              <a:rPr sz="1800" b="1" spc="75" baseline="4629" dirty="0">
                <a:solidFill>
                  <a:srgbClr val="86141E"/>
                </a:solidFill>
                <a:latin typeface="Arial"/>
                <a:cs typeface="Arial"/>
              </a:rPr>
              <a:t>O</a:t>
            </a:r>
            <a:endParaRPr sz="1800" baseline="462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2990" y="5179898"/>
            <a:ext cx="2493645" cy="920750"/>
          </a:xfrm>
          <a:prstGeom prst="rect">
            <a:avLst/>
          </a:prstGeom>
          <a:solidFill>
            <a:srgbClr val="E49830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8905" marR="242570">
              <a:lnSpc>
                <a:spcPct val="101899"/>
              </a:lnSpc>
              <a:spcBef>
                <a:spcPts val="630"/>
              </a:spcBef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Ensaio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artístico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fotográfico </a:t>
            </a:r>
            <a:r>
              <a:rPr sz="1200" spc="-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Verdana"/>
                <a:cs typeface="Verdana"/>
              </a:rPr>
              <a:t>Jogos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físicos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digitais 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 vídeos</a:t>
            </a:r>
            <a:endParaRPr sz="1200">
              <a:latin typeface="Verdana"/>
              <a:cs typeface="Verdana"/>
            </a:endParaRPr>
          </a:p>
          <a:p>
            <a:pPr marL="128905">
              <a:lnSpc>
                <a:spcPct val="100000"/>
              </a:lnSpc>
              <a:spcBef>
                <a:spcPts val="30"/>
              </a:spcBef>
            </a:pP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depoimentos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7001" y="5179898"/>
            <a:ext cx="1447800" cy="920750"/>
          </a:xfrm>
          <a:prstGeom prst="rect">
            <a:avLst/>
          </a:prstGeom>
          <a:solidFill>
            <a:srgbClr val="86141E"/>
          </a:solidFill>
        </p:spPr>
        <p:txBody>
          <a:bodyPr vert="horz" wrap="square" lIns="0" tIns="80010" rIns="0" bIns="0" rtlCol="0">
            <a:spAutoFit/>
          </a:bodyPr>
          <a:lstStyle/>
          <a:p>
            <a:pPr marL="99695" marR="593725">
              <a:lnSpc>
                <a:spcPct val="101899"/>
              </a:lnSpc>
              <a:spcBef>
                <a:spcPts val="630"/>
              </a:spcBef>
            </a:pPr>
            <a:r>
              <a:rPr sz="1200" spc="-28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mês  interativa </a:t>
            </a:r>
            <a:r>
              <a:rPr sz="1200" spc="-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itine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Gratuita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300" y="530283"/>
            <a:ext cx="3421379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latin typeface="Verdana"/>
                <a:cs typeface="Verdana"/>
              </a:rPr>
              <a:t>A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exposição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“Alimentação,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Arte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Saúde,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tudo </a:t>
            </a:r>
            <a:r>
              <a:rPr sz="1300" spc="-20" dirty="0">
                <a:latin typeface="Verdana"/>
                <a:cs typeface="Verdana"/>
              </a:rPr>
              <a:t>a </a:t>
            </a:r>
            <a:r>
              <a:rPr sz="1300" spc="10" dirty="0">
                <a:latin typeface="Verdana"/>
                <a:cs typeface="Verdana"/>
              </a:rPr>
              <a:t>ver” </a:t>
            </a:r>
            <a:r>
              <a:rPr sz="1300" spc="-5" dirty="0">
                <a:latin typeface="Verdana"/>
                <a:cs typeface="Verdana"/>
              </a:rPr>
              <a:t>apresenta </a:t>
            </a:r>
            <a:r>
              <a:rPr sz="1300" dirty="0">
                <a:latin typeface="Verdana"/>
                <a:cs typeface="Verdana"/>
              </a:rPr>
              <a:t>ensaios </a:t>
            </a:r>
            <a:r>
              <a:rPr sz="1300" spc="5" dirty="0">
                <a:latin typeface="Verdana"/>
                <a:cs typeface="Verdana"/>
              </a:rPr>
              <a:t>artísticos </a:t>
            </a:r>
            <a:r>
              <a:rPr sz="1300" spc="10" dirty="0">
                <a:latin typeface="Verdana"/>
                <a:cs typeface="Verdana"/>
              </a:rPr>
              <a:t> fotográficos, </a:t>
            </a:r>
            <a:r>
              <a:rPr sz="1300" spc="15" dirty="0">
                <a:latin typeface="Verdana"/>
                <a:cs typeface="Verdana"/>
              </a:rPr>
              <a:t>depoimentos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spc="15" dirty="0">
                <a:latin typeface="Verdana"/>
                <a:cs typeface="Verdana"/>
              </a:rPr>
              <a:t>jogos 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interativos.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Verdana"/>
              <a:cs typeface="Verdana"/>
            </a:endParaRPr>
          </a:p>
          <a:p>
            <a:pPr marL="12700" marR="283210" algn="just">
              <a:lnSpc>
                <a:spcPct val="100000"/>
              </a:lnSpc>
            </a:pPr>
            <a:r>
              <a:rPr sz="1300" spc="135" dirty="0">
                <a:latin typeface="Verdana"/>
                <a:cs typeface="Verdana"/>
              </a:rPr>
              <a:t>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86141E"/>
                </a:solidFill>
                <a:latin typeface="Verdana"/>
                <a:cs typeface="Verdana"/>
              </a:rPr>
              <a:t>alimentação</a:t>
            </a:r>
            <a:r>
              <a:rPr sz="1300" spc="-7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é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matéria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prima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para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refletirmos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sobre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as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questões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sociais,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ambientais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políticas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que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mobilizam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toda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humanidade.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293" y="2529263"/>
            <a:ext cx="3569970" cy="24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6141E"/>
                </a:solidFill>
                <a:latin typeface="Verdana"/>
                <a:cs typeface="Verdana"/>
              </a:rPr>
              <a:t>Afinal,</a:t>
            </a:r>
            <a:r>
              <a:rPr sz="2000" spc="-114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86141E"/>
                </a:solidFill>
                <a:latin typeface="Verdana"/>
                <a:cs typeface="Verdana"/>
              </a:rPr>
              <a:t>o</a:t>
            </a:r>
            <a:r>
              <a:rPr sz="2000" spc="-11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86141E"/>
                </a:solidFill>
                <a:latin typeface="Verdana"/>
                <a:cs typeface="Verdana"/>
              </a:rPr>
              <a:t>que</a:t>
            </a:r>
            <a:r>
              <a:rPr sz="2000" spc="-114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86141E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86141E"/>
                </a:solidFill>
                <a:latin typeface="Verdana"/>
                <a:cs typeface="Verdana"/>
              </a:rPr>
              <a:t>alimentação </a:t>
            </a:r>
            <a:r>
              <a:rPr sz="2000" spc="-69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86141E"/>
                </a:solidFill>
                <a:latin typeface="Verdana"/>
                <a:cs typeface="Verdana"/>
              </a:rPr>
              <a:t>pode </a:t>
            </a:r>
            <a:r>
              <a:rPr sz="2000" spc="10" dirty="0">
                <a:solidFill>
                  <a:srgbClr val="86141E"/>
                </a:solidFill>
                <a:latin typeface="Verdana"/>
                <a:cs typeface="Verdana"/>
              </a:rPr>
              <a:t>nos </a:t>
            </a:r>
            <a:r>
              <a:rPr sz="2000" spc="-20" dirty="0">
                <a:solidFill>
                  <a:srgbClr val="86141E"/>
                </a:solidFill>
                <a:latin typeface="Verdana"/>
                <a:cs typeface="Verdana"/>
              </a:rPr>
              <a:t>ensinar </a:t>
            </a:r>
            <a:r>
              <a:rPr sz="2000" spc="20" dirty="0">
                <a:solidFill>
                  <a:srgbClr val="86141E"/>
                </a:solidFill>
                <a:latin typeface="Verdana"/>
                <a:cs typeface="Verdana"/>
              </a:rPr>
              <a:t>sobre </a:t>
            </a:r>
            <a:r>
              <a:rPr sz="2000" spc="2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86141E"/>
                </a:solidFill>
                <a:latin typeface="Verdana"/>
                <a:cs typeface="Verdana"/>
              </a:rPr>
              <a:t>cultura, </a:t>
            </a:r>
            <a:r>
              <a:rPr sz="2000" spc="15" dirty="0">
                <a:solidFill>
                  <a:srgbClr val="86141E"/>
                </a:solidFill>
                <a:latin typeface="Verdana"/>
                <a:cs typeface="Verdana"/>
              </a:rPr>
              <a:t>sociedade, </a:t>
            </a:r>
            <a:r>
              <a:rPr sz="2000" spc="-50" dirty="0">
                <a:solidFill>
                  <a:srgbClr val="86141E"/>
                </a:solidFill>
                <a:latin typeface="Verdana"/>
                <a:cs typeface="Verdana"/>
              </a:rPr>
              <a:t>arte, </a:t>
            </a:r>
            <a:r>
              <a:rPr sz="2000" spc="-4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86141E"/>
                </a:solidFill>
                <a:latin typeface="Verdana"/>
                <a:cs typeface="Verdana"/>
              </a:rPr>
              <a:t>meio</a:t>
            </a:r>
            <a:r>
              <a:rPr sz="2000" spc="-114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86141E"/>
                </a:solidFill>
                <a:latin typeface="Verdana"/>
                <a:cs typeface="Verdana"/>
              </a:rPr>
              <a:t>ambiente</a:t>
            </a:r>
            <a:r>
              <a:rPr sz="2000" spc="-114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86141E"/>
                </a:solidFill>
                <a:latin typeface="Verdana"/>
                <a:cs typeface="Verdana"/>
              </a:rPr>
              <a:t>e</a:t>
            </a:r>
            <a:r>
              <a:rPr sz="2000" spc="-11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86141E"/>
                </a:solidFill>
                <a:latin typeface="Verdana"/>
                <a:cs typeface="Verdana"/>
              </a:rPr>
              <a:t>saúde?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420"/>
              </a:spcBef>
            </a:pPr>
            <a:r>
              <a:rPr sz="1300" spc="-5" dirty="0">
                <a:latin typeface="Verdana"/>
                <a:cs typeface="Verdana"/>
              </a:rPr>
              <a:t>Através </a:t>
            </a:r>
            <a:r>
              <a:rPr sz="1300" spc="20" dirty="0">
                <a:latin typeface="Verdana"/>
                <a:cs typeface="Verdana"/>
              </a:rPr>
              <a:t>da </a:t>
            </a:r>
            <a:r>
              <a:rPr sz="1300" spc="-10" dirty="0">
                <a:latin typeface="Verdana"/>
                <a:cs typeface="Verdana"/>
              </a:rPr>
              <a:t>arte </a:t>
            </a:r>
            <a:r>
              <a:rPr sz="1300" dirty="0">
                <a:latin typeface="Verdana"/>
                <a:cs typeface="Verdana"/>
              </a:rPr>
              <a:t>temos </a:t>
            </a:r>
            <a:r>
              <a:rPr sz="1300" spc="-25" dirty="0">
                <a:latin typeface="Verdana"/>
                <a:cs typeface="Verdana"/>
              </a:rPr>
              <a:t>um </a:t>
            </a:r>
            <a:r>
              <a:rPr sz="1300" spc="15" dirty="0">
                <a:latin typeface="Verdana"/>
                <a:cs typeface="Verdana"/>
              </a:rPr>
              <a:t>potente meio 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para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repensar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nossas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relações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alimentares,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analisar </a:t>
            </a:r>
            <a:r>
              <a:rPr sz="1300" spc="10" dirty="0">
                <a:latin typeface="Verdana"/>
                <a:cs typeface="Verdana"/>
              </a:rPr>
              <a:t>criticamente </a:t>
            </a:r>
            <a:r>
              <a:rPr sz="1300" spc="-20" dirty="0">
                <a:latin typeface="Verdana"/>
                <a:cs typeface="Verdana"/>
              </a:rPr>
              <a:t>a </a:t>
            </a:r>
            <a:r>
              <a:rPr sz="1300" spc="-15" dirty="0">
                <a:latin typeface="Verdana"/>
                <a:cs typeface="Verdana"/>
              </a:rPr>
              <a:t>estrutura </a:t>
            </a:r>
            <a:r>
              <a:rPr sz="1300" spc="15" dirty="0">
                <a:latin typeface="Verdana"/>
                <a:cs typeface="Verdana"/>
              </a:rPr>
              <a:t>social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nos sensibilizarmos </a:t>
            </a:r>
            <a:r>
              <a:rPr sz="1300" spc="-10" dirty="0">
                <a:latin typeface="Verdana"/>
                <a:cs typeface="Verdana"/>
              </a:rPr>
              <a:t>para </a:t>
            </a:r>
            <a:r>
              <a:rPr sz="1300" spc="-15" dirty="0">
                <a:latin typeface="Verdana"/>
                <a:cs typeface="Verdana"/>
              </a:rPr>
              <a:t>novas </a:t>
            </a:r>
            <a:r>
              <a:rPr sz="1300" spc="-10" dirty="0">
                <a:latin typeface="Verdana"/>
                <a:cs typeface="Verdana"/>
              </a:rPr>
              <a:t>práticas, </a:t>
            </a:r>
            <a:r>
              <a:rPr sz="1300" spc="-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mais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conscientes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sustentáveis.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489" y="2760421"/>
            <a:ext cx="5843371" cy="26113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07774" y="5403423"/>
            <a:ext cx="1515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86141E"/>
                </a:solidFill>
                <a:latin typeface="Verdana"/>
                <a:cs typeface="Verdana"/>
              </a:rPr>
              <a:t>Projeto</a:t>
            </a:r>
            <a:r>
              <a:rPr sz="1200" spc="-9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86141E"/>
                </a:solidFill>
                <a:latin typeface="Verdana"/>
                <a:cs typeface="Verdana"/>
              </a:rPr>
              <a:t>Daily</a:t>
            </a:r>
            <a:r>
              <a:rPr sz="1200" spc="-9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86141E"/>
                </a:solidFill>
                <a:latin typeface="Verdana"/>
                <a:cs typeface="Verdana"/>
              </a:rPr>
              <a:t>Bread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0389" y="2410439"/>
            <a:ext cx="3152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86141E"/>
                </a:solidFill>
                <a:latin typeface="Verdana"/>
                <a:cs typeface="Verdana"/>
              </a:rPr>
              <a:t>Projeto</a:t>
            </a:r>
            <a:r>
              <a:rPr sz="1200" spc="-6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86141E"/>
                </a:solidFill>
                <a:latin typeface="Verdana"/>
                <a:cs typeface="Verdana"/>
              </a:rPr>
              <a:t>Escola</a:t>
            </a:r>
            <a:r>
              <a:rPr sz="1200" spc="-6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86141E"/>
                </a:solidFill>
                <a:latin typeface="Verdana"/>
                <a:cs typeface="Verdana"/>
              </a:rPr>
              <a:t>Verde</a:t>
            </a:r>
            <a:r>
              <a:rPr sz="1200" spc="-60" dirty="0">
                <a:solidFill>
                  <a:srgbClr val="86141E"/>
                </a:solidFill>
                <a:latin typeface="Verdana"/>
                <a:cs typeface="Verdana"/>
              </a:rPr>
              <a:t> -</a:t>
            </a:r>
            <a:r>
              <a:rPr sz="1200" spc="-6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86141E"/>
                </a:solidFill>
                <a:latin typeface="Verdana"/>
                <a:cs typeface="Verdana"/>
              </a:rPr>
              <a:t>Juazeiro</a:t>
            </a:r>
            <a:r>
              <a:rPr sz="1200" spc="-6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200" spc="55" dirty="0">
                <a:solidFill>
                  <a:srgbClr val="86141E"/>
                </a:solidFill>
                <a:latin typeface="Verdana"/>
                <a:cs typeface="Verdana"/>
              </a:rPr>
              <a:t>do</a:t>
            </a:r>
            <a:r>
              <a:rPr sz="1200" spc="-6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86141E"/>
                </a:solidFill>
                <a:latin typeface="Verdana"/>
                <a:cs typeface="Verdana"/>
              </a:rPr>
              <a:t>Norte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206" y="6993870"/>
            <a:ext cx="290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86141E"/>
                </a:solidFill>
                <a:latin typeface="Verdana"/>
                <a:cs typeface="Verdana"/>
              </a:rPr>
              <a:t>Fotógrafo</a:t>
            </a:r>
            <a:r>
              <a:rPr sz="1200" spc="-6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86141E"/>
                </a:solidFill>
                <a:latin typeface="Verdana"/>
                <a:cs typeface="Verdana"/>
              </a:rPr>
              <a:t>Flavio</a:t>
            </a:r>
            <a:r>
              <a:rPr sz="1200" spc="-60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86141E"/>
                </a:solidFill>
                <a:latin typeface="Verdana"/>
                <a:cs typeface="Verdana"/>
              </a:rPr>
              <a:t>Costa</a:t>
            </a:r>
            <a:r>
              <a:rPr sz="1200" spc="-60" dirty="0">
                <a:solidFill>
                  <a:srgbClr val="86141E"/>
                </a:solidFill>
                <a:latin typeface="Verdana"/>
                <a:cs typeface="Verdana"/>
              </a:rPr>
              <a:t> - </a:t>
            </a:r>
            <a:r>
              <a:rPr sz="1200" spc="10" dirty="0">
                <a:solidFill>
                  <a:srgbClr val="86141E"/>
                </a:solidFill>
                <a:latin typeface="Verdana"/>
                <a:cs typeface="Verdana"/>
              </a:rPr>
              <a:t>Pernambuco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0" y="5616583"/>
            <a:ext cx="4331610" cy="130028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41302" y="5616587"/>
            <a:ext cx="2982595" cy="1300480"/>
          </a:xfrm>
          <a:prstGeom prst="rect">
            <a:avLst/>
          </a:prstGeom>
          <a:solidFill>
            <a:srgbClr val="E49830"/>
          </a:solidFill>
        </p:spPr>
        <p:txBody>
          <a:bodyPr vert="horz" wrap="square" lIns="0" tIns="158750" rIns="0" bIns="0" rtlCol="0">
            <a:spAutoFit/>
          </a:bodyPr>
          <a:lstStyle/>
          <a:p>
            <a:pPr marL="144780" marR="186690">
              <a:lnSpc>
                <a:spcPct val="100200"/>
              </a:lnSpc>
              <a:spcBef>
                <a:spcPts val="1250"/>
              </a:spcBef>
            </a:pP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“A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gente não quer </a:t>
            </a:r>
            <a:r>
              <a:rPr sz="1700" spc="20" dirty="0">
                <a:solidFill>
                  <a:srgbClr val="FFFFFF"/>
                </a:solidFill>
                <a:latin typeface="Verdana"/>
                <a:cs typeface="Verdana"/>
              </a:rPr>
              <a:t>só 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comida,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gente quer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comida,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diversão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arte” </a:t>
            </a:r>
            <a:r>
              <a:rPr sz="1700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Verdana"/>
                <a:cs typeface="Verdana"/>
              </a:rPr>
              <a:t>Titãs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1489" y="504004"/>
            <a:ext cx="5858982" cy="1898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305"/>
                </a:lnTo>
                <a:lnTo>
                  <a:pt x="10679303" y="7547305"/>
                </a:lnTo>
                <a:lnTo>
                  <a:pt x="10679303" y="0"/>
                </a:lnTo>
                <a:close/>
              </a:path>
            </a:pathLst>
          </a:custGeom>
          <a:solidFill>
            <a:srgbClr val="861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608" y="7146266"/>
            <a:ext cx="1211917" cy="26973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1205230" cy="1480820"/>
          </a:xfrm>
          <a:custGeom>
            <a:avLst/>
            <a:gdLst/>
            <a:ahLst/>
            <a:cxnLst/>
            <a:rect l="l" t="t" r="r" b="b"/>
            <a:pathLst>
              <a:path w="1205230" h="1480820">
                <a:moveTo>
                  <a:pt x="1075116" y="0"/>
                </a:moveTo>
                <a:lnTo>
                  <a:pt x="0" y="0"/>
                </a:lnTo>
                <a:lnTo>
                  <a:pt x="0" y="1456917"/>
                </a:lnTo>
                <a:lnTo>
                  <a:pt x="72965" y="1470489"/>
                </a:lnTo>
                <a:lnTo>
                  <a:pt x="119703" y="1476076"/>
                </a:lnTo>
                <a:lnTo>
                  <a:pt x="167083" y="1479467"/>
                </a:lnTo>
                <a:lnTo>
                  <a:pt x="215051" y="1480609"/>
                </a:lnTo>
                <a:lnTo>
                  <a:pt x="263020" y="1479467"/>
                </a:lnTo>
                <a:lnTo>
                  <a:pt x="310399" y="1476076"/>
                </a:lnTo>
                <a:lnTo>
                  <a:pt x="357137" y="1470489"/>
                </a:lnTo>
                <a:lnTo>
                  <a:pt x="403183" y="1462756"/>
                </a:lnTo>
                <a:lnTo>
                  <a:pt x="448484" y="1452931"/>
                </a:lnTo>
                <a:lnTo>
                  <a:pt x="492988" y="1441063"/>
                </a:lnTo>
                <a:lnTo>
                  <a:pt x="536643" y="1427207"/>
                </a:lnTo>
                <a:lnTo>
                  <a:pt x="579399" y="1411412"/>
                </a:lnTo>
                <a:lnTo>
                  <a:pt x="621202" y="1393732"/>
                </a:lnTo>
                <a:lnTo>
                  <a:pt x="662001" y="1374218"/>
                </a:lnTo>
                <a:lnTo>
                  <a:pt x="701744" y="1352922"/>
                </a:lnTo>
                <a:lnTo>
                  <a:pt x="740379" y="1329895"/>
                </a:lnTo>
                <a:lnTo>
                  <a:pt x="777854" y="1305191"/>
                </a:lnTo>
                <a:lnTo>
                  <a:pt x="814119" y="1278860"/>
                </a:lnTo>
                <a:lnTo>
                  <a:pt x="849119" y="1250954"/>
                </a:lnTo>
                <a:lnTo>
                  <a:pt x="882805" y="1221526"/>
                </a:lnTo>
                <a:lnTo>
                  <a:pt x="915123" y="1190626"/>
                </a:lnTo>
                <a:lnTo>
                  <a:pt x="946022" y="1158308"/>
                </a:lnTo>
                <a:lnTo>
                  <a:pt x="975450" y="1124623"/>
                </a:lnTo>
                <a:lnTo>
                  <a:pt x="1003356" y="1089622"/>
                </a:lnTo>
                <a:lnTo>
                  <a:pt x="1029687" y="1053358"/>
                </a:lnTo>
                <a:lnTo>
                  <a:pt x="1054392" y="1015883"/>
                </a:lnTo>
                <a:lnTo>
                  <a:pt x="1077418" y="977247"/>
                </a:lnTo>
                <a:lnTo>
                  <a:pt x="1098714" y="937504"/>
                </a:lnTo>
                <a:lnTo>
                  <a:pt x="1118228" y="896705"/>
                </a:lnTo>
                <a:lnTo>
                  <a:pt x="1135908" y="854902"/>
                </a:lnTo>
                <a:lnTo>
                  <a:pt x="1151703" y="812147"/>
                </a:lnTo>
                <a:lnTo>
                  <a:pt x="1165560" y="768491"/>
                </a:lnTo>
                <a:lnTo>
                  <a:pt x="1177427" y="723987"/>
                </a:lnTo>
                <a:lnTo>
                  <a:pt x="1187253" y="678687"/>
                </a:lnTo>
                <a:lnTo>
                  <a:pt x="1194985" y="632641"/>
                </a:lnTo>
                <a:lnTo>
                  <a:pt x="1200573" y="585903"/>
                </a:lnTo>
                <a:lnTo>
                  <a:pt x="1203963" y="538523"/>
                </a:lnTo>
                <a:lnTo>
                  <a:pt x="1205105" y="490555"/>
                </a:lnTo>
                <a:lnTo>
                  <a:pt x="1203963" y="442586"/>
                </a:lnTo>
                <a:lnTo>
                  <a:pt x="1200573" y="395207"/>
                </a:lnTo>
                <a:lnTo>
                  <a:pt x="1194985" y="348469"/>
                </a:lnTo>
                <a:lnTo>
                  <a:pt x="1187253" y="302423"/>
                </a:lnTo>
                <a:lnTo>
                  <a:pt x="1177427" y="257122"/>
                </a:lnTo>
                <a:lnTo>
                  <a:pt x="1165560" y="212618"/>
                </a:lnTo>
                <a:lnTo>
                  <a:pt x="1151703" y="168963"/>
                </a:lnTo>
                <a:lnTo>
                  <a:pt x="1135908" y="126207"/>
                </a:lnTo>
                <a:lnTo>
                  <a:pt x="1118228" y="84404"/>
                </a:lnTo>
                <a:lnTo>
                  <a:pt x="1098714" y="43605"/>
                </a:lnTo>
                <a:lnTo>
                  <a:pt x="1077418" y="3862"/>
                </a:lnTo>
                <a:lnTo>
                  <a:pt x="1075116" y="0"/>
                </a:lnTo>
                <a:close/>
              </a:path>
            </a:pathLst>
          </a:custGeom>
          <a:solidFill>
            <a:srgbClr val="E49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4811" y="595580"/>
            <a:ext cx="5170805" cy="211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CRISE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MUNDIAL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ALIMEN</a:t>
            </a: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ANDEMIA</a:t>
            </a:r>
            <a:endParaRPr sz="2000">
              <a:latin typeface="Arial"/>
              <a:cs typeface="Arial"/>
            </a:endParaRPr>
          </a:p>
          <a:p>
            <a:pPr marL="12700" marR="692150">
              <a:lnSpc>
                <a:spcPct val="100000"/>
              </a:lnSpc>
              <a:spcBef>
                <a:spcPts val="1605"/>
              </a:spcBef>
            </a:pPr>
            <a:r>
              <a:rPr sz="1300" spc="13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fome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mundial,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segundo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dados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sz="1300" spc="55" dirty="0">
                <a:solidFill>
                  <a:srgbClr val="FFFFFF"/>
                </a:solidFill>
                <a:latin typeface="Verdana"/>
                <a:cs typeface="Verdana"/>
              </a:rPr>
              <a:t>ONU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passou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300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um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agravamento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dramático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2020,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aumento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está</a:t>
            </a: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relacionado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às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consequências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COVID-19. </a:t>
            </a:r>
            <a:r>
              <a:rPr sz="1300" spc="8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relatório </a:t>
            </a:r>
            <a:r>
              <a:rPr sz="1300" spc="8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30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Estado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Insegurança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Alimentar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Nutrição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Mundo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(SOFI) </a:t>
            </a:r>
            <a:r>
              <a:rPr sz="1300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300" spc="-155" dirty="0">
                <a:solidFill>
                  <a:srgbClr val="FFFFFF"/>
                </a:solidFill>
                <a:latin typeface="Verdana"/>
                <a:cs typeface="Verdana"/>
              </a:rPr>
              <a:t>21,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tima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um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Verdana"/>
                <a:cs typeface="Verdana"/>
              </a:rPr>
              <a:t>décimo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Verdana"/>
                <a:cs typeface="Verdana"/>
              </a:rPr>
              <a:t>população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4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endParaRPr sz="1300">
              <a:latin typeface="Verdana"/>
              <a:cs typeface="Verdana"/>
            </a:endParaRPr>
          </a:p>
          <a:p>
            <a:pPr marL="12700" marR="145415">
              <a:lnSpc>
                <a:spcPct val="100000"/>
              </a:lnSpc>
            </a:pP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15" dirty="0">
                <a:solidFill>
                  <a:srgbClr val="FFFFFF"/>
                </a:solidFill>
                <a:latin typeface="Verdana"/>
                <a:cs typeface="Verdana"/>
              </a:rPr>
              <a:t>811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milhões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soas–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am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subalimentadas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ano 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passado. </a:t>
            </a:r>
            <a:r>
              <a:rPr sz="1300" spc="8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número sugere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será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necessário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um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grande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esforço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acabar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com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fome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até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2030.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535" y="5292209"/>
            <a:ext cx="540702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“A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fome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é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uma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realidade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cada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vez maior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Brasil.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Há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muitas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pessoas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pedindo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comida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na 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rua,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nos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sinais,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nas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portas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3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supermercado. </a:t>
            </a:r>
            <a:r>
              <a:rPr sz="1300" spc="55" dirty="0">
                <a:solidFill>
                  <a:srgbClr val="FFFFFF"/>
                </a:solidFill>
                <a:latin typeface="Verdana"/>
                <a:cs typeface="Verdana"/>
              </a:rPr>
              <a:t>Após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ler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algumas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matérias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em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alguns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estabelecimentos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estavam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vendendo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ossos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carcaças,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antigamente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eram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Verdana"/>
                <a:cs typeface="Verdana"/>
              </a:rPr>
              <a:t>doados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sobras,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fotógrafo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indignou. </a:t>
            </a:r>
            <a:r>
              <a:rPr sz="13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8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que acontece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é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que os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mercados e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os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açougues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viram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uma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expectativa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negócios com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essa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procura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famílias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com </a:t>
            </a:r>
            <a:r>
              <a:rPr sz="13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fome.”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15" dirty="0">
                <a:solidFill>
                  <a:srgbClr val="FFFFFF"/>
                </a:solidFill>
                <a:latin typeface="Verdana"/>
                <a:cs typeface="Verdana"/>
              </a:rPr>
              <a:t>Flavio</a:t>
            </a:r>
            <a:r>
              <a:rPr sz="1200" i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Costa</a:t>
            </a:r>
            <a:r>
              <a:rPr sz="1200" i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1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200" i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45" dirty="0">
                <a:solidFill>
                  <a:srgbClr val="FFFFFF"/>
                </a:solidFill>
                <a:latin typeface="Verdana"/>
                <a:cs typeface="Verdana"/>
              </a:rPr>
              <a:t>oglobo/</a:t>
            </a:r>
            <a:r>
              <a:rPr sz="1200" i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15" dirty="0">
                <a:solidFill>
                  <a:srgbClr val="FFFFFF"/>
                </a:solidFill>
                <a:latin typeface="Verdana"/>
                <a:cs typeface="Verdana"/>
              </a:rPr>
              <a:t>diário</a:t>
            </a:r>
            <a:r>
              <a:rPr sz="1200" i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1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200" i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nordeste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400" y="201880"/>
            <a:ext cx="76517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145" dirty="0">
                <a:solidFill>
                  <a:srgbClr val="FFFFFF"/>
                </a:solidFill>
                <a:latin typeface="Arial"/>
                <a:cs typeface="Arial"/>
              </a:rPr>
              <a:t>MÓDULO</a:t>
            </a:r>
            <a:endParaRPr sz="15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  <a:spcBef>
                <a:spcPts val="15"/>
              </a:spcBef>
            </a:pPr>
            <a:r>
              <a:rPr sz="5550" b="1" spc="-11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55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318" y="12"/>
            <a:ext cx="3128797" cy="21944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7318" y="2293950"/>
            <a:ext cx="3097986" cy="21492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7309" y="4654342"/>
            <a:ext cx="3154963" cy="22025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76522" y="3295125"/>
            <a:ext cx="17837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Fotógrafo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Flavio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Costa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223" y="3603227"/>
            <a:ext cx="2516088" cy="151163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67300" y="3882183"/>
            <a:ext cx="286512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ensaio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“Mercado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Fome”, </a:t>
            </a:r>
            <a:r>
              <a:rPr sz="1300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restos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alimentos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surgem</a:t>
            </a: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etiquetados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bandejas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à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venda, </a:t>
            </a:r>
            <a:r>
              <a:rPr sz="13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crítica.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305"/>
                </a:lnTo>
                <a:lnTo>
                  <a:pt x="10679303" y="7547305"/>
                </a:lnTo>
                <a:lnTo>
                  <a:pt x="10679303" y="0"/>
                </a:lnTo>
                <a:close/>
              </a:path>
            </a:pathLst>
          </a:custGeom>
          <a:solidFill>
            <a:srgbClr val="DC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6349" y="6350"/>
              <a:ext cx="10679430" cy="7547609"/>
            </a:xfrm>
            <a:custGeom>
              <a:avLst/>
              <a:gdLst/>
              <a:ahLst/>
              <a:cxnLst/>
              <a:rect l="l" t="t" r="r" b="b"/>
              <a:pathLst>
                <a:path w="10679430" h="7547609">
                  <a:moveTo>
                    <a:pt x="0" y="7547305"/>
                  </a:moveTo>
                  <a:lnTo>
                    <a:pt x="10679303" y="7547305"/>
                  </a:lnTo>
                  <a:lnTo>
                    <a:pt x="10679303" y="0"/>
                  </a:lnTo>
                  <a:lnTo>
                    <a:pt x="0" y="0"/>
                  </a:lnTo>
                  <a:lnTo>
                    <a:pt x="0" y="75473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3608" y="7146266"/>
              <a:ext cx="1211917" cy="2697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05230" cy="1480820"/>
            </a:xfrm>
            <a:custGeom>
              <a:avLst/>
              <a:gdLst/>
              <a:ahLst/>
              <a:cxnLst/>
              <a:rect l="l" t="t" r="r" b="b"/>
              <a:pathLst>
                <a:path w="1205230" h="1480820">
                  <a:moveTo>
                    <a:pt x="1075116" y="0"/>
                  </a:moveTo>
                  <a:lnTo>
                    <a:pt x="0" y="0"/>
                  </a:lnTo>
                  <a:lnTo>
                    <a:pt x="0" y="1456917"/>
                  </a:lnTo>
                  <a:lnTo>
                    <a:pt x="72965" y="1470489"/>
                  </a:lnTo>
                  <a:lnTo>
                    <a:pt x="119703" y="1476076"/>
                  </a:lnTo>
                  <a:lnTo>
                    <a:pt x="167083" y="1479467"/>
                  </a:lnTo>
                  <a:lnTo>
                    <a:pt x="215051" y="1480609"/>
                  </a:lnTo>
                  <a:lnTo>
                    <a:pt x="263020" y="1479467"/>
                  </a:lnTo>
                  <a:lnTo>
                    <a:pt x="310399" y="1476076"/>
                  </a:lnTo>
                  <a:lnTo>
                    <a:pt x="357137" y="1470489"/>
                  </a:lnTo>
                  <a:lnTo>
                    <a:pt x="403183" y="1462756"/>
                  </a:lnTo>
                  <a:lnTo>
                    <a:pt x="448484" y="1452931"/>
                  </a:lnTo>
                  <a:lnTo>
                    <a:pt x="492988" y="1441063"/>
                  </a:lnTo>
                  <a:lnTo>
                    <a:pt x="536643" y="1427207"/>
                  </a:lnTo>
                  <a:lnTo>
                    <a:pt x="579399" y="1411412"/>
                  </a:lnTo>
                  <a:lnTo>
                    <a:pt x="621202" y="1393732"/>
                  </a:lnTo>
                  <a:lnTo>
                    <a:pt x="662001" y="1374218"/>
                  </a:lnTo>
                  <a:lnTo>
                    <a:pt x="701744" y="1352922"/>
                  </a:lnTo>
                  <a:lnTo>
                    <a:pt x="740379" y="1329895"/>
                  </a:lnTo>
                  <a:lnTo>
                    <a:pt x="777854" y="1305191"/>
                  </a:lnTo>
                  <a:lnTo>
                    <a:pt x="814119" y="1278860"/>
                  </a:lnTo>
                  <a:lnTo>
                    <a:pt x="849119" y="1250954"/>
                  </a:lnTo>
                  <a:lnTo>
                    <a:pt x="882805" y="1221526"/>
                  </a:lnTo>
                  <a:lnTo>
                    <a:pt x="915123" y="1190626"/>
                  </a:lnTo>
                  <a:lnTo>
                    <a:pt x="946022" y="1158308"/>
                  </a:lnTo>
                  <a:lnTo>
                    <a:pt x="975450" y="1124623"/>
                  </a:lnTo>
                  <a:lnTo>
                    <a:pt x="1003356" y="1089622"/>
                  </a:lnTo>
                  <a:lnTo>
                    <a:pt x="1029687" y="1053358"/>
                  </a:lnTo>
                  <a:lnTo>
                    <a:pt x="1054392" y="1015883"/>
                  </a:lnTo>
                  <a:lnTo>
                    <a:pt x="1077418" y="977247"/>
                  </a:lnTo>
                  <a:lnTo>
                    <a:pt x="1098714" y="937504"/>
                  </a:lnTo>
                  <a:lnTo>
                    <a:pt x="1118228" y="896705"/>
                  </a:lnTo>
                  <a:lnTo>
                    <a:pt x="1135908" y="854902"/>
                  </a:lnTo>
                  <a:lnTo>
                    <a:pt x="1151703" y="812147"/>
                  </a:lnTo>
                  <a:lnTo>
                    <a:pt x="1165560" y="768491"/>
                  </a:lnTo>
                  <a:lnTo>
                    <a:pt x="1177427" y="723987"/>
                  </a:lnTo>
                  <a:lnTo>
                    <a:pt x="1187253" y="678687"/>
                  </a:lnTo>
                  <a:lnTo>
                    <a:pt x="1194985" y="632641"/>
                  </a:lnTo>
                  <a:lnTo>
                    <a:pt x="1200573" y="585903"/>
                  </a:lnTo>
                  <a:lnTo>
                    <a:pt x="1203963" y="538523"/>
                  </a:lnTo>
                  <a:lnTo>
                    <a:pt x="1205105" y="490555"/>
                  </a:lnTo>
                  <a:lnTo>
                    <a:pt x="1203963" y="442586"/>
                  </a:lnTo>
                  <a:lnTo>
                    <a:pt x="1200573" y="395207"/>
                  </a:lnTo>
                  <a:lnTo>
                    <a:pt x="1194985" y="348469"/>
                  </a:lnTo>
                  <a:lnTo>
                    <a:pt x="1187253" y="302423"/>
                  </a:lnTo>
                  <a:lnTo>
                    <a:pt x="1177427" y="257122"/>
                  </a:lnTo>
                  <a:lnTo>
                    <a:pt x="1165560" y="212618"/>
                  </a:lnTo>
                  <a:lnTo>
                    <a:pt x="1151703" y="168963"/>
                  </a:lnTo>
                  <a:lnTo>
                    <a:pt x="1135908" y="126207"/>
                  </a:lnTo>
                  <a:lnTo>
                    <a:pt x="1118228" y="84404"/>
                  </a:lnTo>
                  <a:lnTo>
                    <a:pt x="1098714" y="43605"/>
                  </a:lnTo>
                  <a:lnTo>
                    <a:pt x="1077418" y="3862"/>
                  </a:lnTo>
                  <a:lnTo>
                    <a:pt x="1075116" y="0"/>
                  </a:lnTo>
                  <a:close/>
                </a:path>
              </a:pathLst>
            </a:custGeom>
            <a:solidFill>
              <a:srgbClr val="861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70599" y="563402"/>
            <a:ext cx="4140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ÓRIA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ALIMEN</a:t>
            </a: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35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Â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MUND</a:t>
            </a:r>
            <a:r>
              <a:rPr sz="2000" b="1" spc="-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2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ORTES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SILEIR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300" y="1499923"/>
            <a:ext cx="48171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latin typeface="Arial"/>
                <a:cs typeface="Arial"/>
              </a:rPr>
              <a:t>O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poder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econômico</a:t>
            </a:r>
            <a:r>
              <a:rPr sz="1200" b="1" spc="65" dirty="0">
                <a:latin typeface="Arial"/>
                <a:cs typeface="Arial"/>
              </a:rPr>
              <a:t> e </a:t>
            </a:r>
            <a:r>
              <a:rPr sz="1200" b="1" spc="60" dirty="0">
                <a:latin typeface="Arial"/>
                <a:cs typeface="Arial"/>
              </a:rPr>
              <a:t>o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monopólio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do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comércio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passaram 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por </a:t>
            </a:r>
            <a:r>
              <a:rPr sz="1200" b="1" spc="20" dirty="0">
                <a:latin typeface="Arial"/>
                <a:cs typeface="Arial"/>
              </a:rPr>
              <a:t>vários povos </a:t>
            </a:r>
            <a:r>
              <a:rPr sz="1200" b="1" spc="65" dirty="0">
                <a:latin typeface="Arial"/>
                <a:cs typeface="Arial"/>
              </a:rPr>
              <a:t>e </a:t>
            </a:r>
            <a:r>
              <a:rPr sz="1200" b="1" spc="-15" dirty="0">
                <a:latin typeface="Arial"/>
                <a:cs typeface="Arial"/>
              </a:rPr>
              <a:t>nessas </a:t>
            </a:r>
            <a:r>
              <a:rPr sz="1200" b="1" spc="15" dirty="0">
                <a:latin typeface="Arial"/>
                <a:cs typeface="Arial"/>
              </a:rPr>
              <a:t>conquistas </a:t>
            </a:r>
            <a:r>
              <a:rPr sz="1200" b="1" spc="65" dirty="0">
                <a:latin typeface="Arial"/>
                <a:cs typeface="Arial"/>
              </a:rPr>
              <a:t>e </a:t>
            </a:r>
            <a:r>
              <a:rPr sz="1200" b="1" spc="35" dirty="0">
                <a:latin typeface="Arial"/>
                <a:cs typeface="Arial"/>
              </a:rPr>
              <a:t>descobertas </a:t>
            </a:r>
            <a:r>
              <a:rPr sz="1200" b="1" spc="30" dirty="0">
                <a:latin typeface="Arial"/>
                <a:cs typeface="Arial"/>
              </a:rPr>
              <a:t>houve </a:t>
            </a:r>
            <a:r>
              <a:rPr sz="1200" b="1" spc="40" dirty="0">
                <a:latin typeface="Arial"/>
                <a:cs typeface="Arial"/>
              </a:rPr>
              <a:t>um </a:t>
            </a:r>
            <a:r>
              <a:rPr sz="1200" b="1" spc="-325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intercâmbio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cultura, </a:t>
            </a:r>
            <a:r>
              <a:rPr sz="1200" b="1" spc="30" dirty="0">
                <a:latin typeface="Arial"/>
                <a:cs typeface="Arial"/>
              </a:rPr>
              <a:t>hábitos, </a:t>
            </a:r>
            <a:r>
              <a:rPr sz="1200" b="1" spc="25" dirty="0">
                <a:latin typeface="Arial"/>
                <a:cs typeface="Arial"/>
              </a:rPr>
              <a:t>culinária </a:t>
            </a:r>
            <a:r>
              <a:rPr sz="1200" b="1" spc="65" dirty="0">
                <a:latin typeface="Arial"/>
                <a:cs typeface="Arial"/>
              </a:rPr>
              <a:t>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conhecimentos.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 marR="132715">
              <a:lnSpc>
                <a:spcPct val="100000"/>
              </a:lnSpc>
            </a:pPr>
            <a:r>
              <a:rPr sz="1200" b="1" spc="85" dirty="0">
                <a:latin typeface="Arial"/>
                <a:cs typeface="Arial"/>
              </a:rPr>
              <a:t>O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módulo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aborda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os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diferentes </a:t>
            </a:r>
            <a:r>
              <a:rPr sz="1200" b="1" spc="20" dirty="0">
                <a:latin typeface="Arial"/>
                <a:cs typeface="Arial"/>
              </a:rPr>
              <a:t>costumes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da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alimentação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no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mundo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no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Brasil.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300" y="5481220"/>
            <a:ext cx="59499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Nesse </a:t>
            </a:r>
            <a:r>
              <a:rPr sz="1200" b="1" spc="25" dirty="0">
                <a:latin typeface="Arial"/>
                <a:cs typeface="Arial"/>
              </a:rPr>
              <a:t>ensaio </a:t>
            </a:r>
            <a:r>
              <a:rPr sz="1200" b="1" spc="40" dirty="0">
                <a:latin typeface="Arial"/>
                <a:cs typeface="Arial"/>
              </a:rPr>
              <a:t>a </a:t>
            </a:r>
            <a:r>
              <a:rPr sz="1200" b="1" spc="45" dirty="0">
                <a:latin typeface="Arial"/>
                <a:cs typeface="Arial"/>
              </a:rPr>
              <a:t>ideia </a:t>
            </a:r>
            <a:r>
              <a:rPr sz="1200" b="1" spc="65" dirty="0">
                <a:latin typeface="Arial"/>
                <a:cs typeface="Arial"/>
              </a:rPr>
              <a:t>é </a:t>
            </a:r>
            <a:r>
              <a:rPr sz="1200" b="1" spc="50" dirty="0">
                <a:latin typeface="Arial"/>
                <a:cs typeface="Arial"/>
              </a:rPr>
              <a:t>abordar </a:t>
            </a:r>
            <a:r>
              <a:rPr sz="1200" b="1" spc="60" dirty="0">
                <a:latin typeface="Arial"/>
                <a:cs typeface="Arial"/>
              </a:rPr>
              <a:t>o </a:t>
            </a:r>
            <a:r>
              <a:rPr sz="1200" b="1" spc="45" dirty="0">
                <a:latin typeface="Arial"/>
                <a:cs typeface="Arial"/>
              </a:rPr>
              <a:t>recorte </a:t>
            </a:r>
            <a:r>
              <a:rPr sz="1200" b="1" spc="60" dirty="0">
                <a:latin typeface="Arial"/>
                <a:cs typeface="Arial"/>
              </a:rPr>
              <a:t>da </a:t>
            </a:r>
            <a:r>
              <a:rPr sz="1200" b="1" spc="45" dirty="0">
                <a:latin typeface="Arial"/>
                <a:cs typeface="Arial"/>
              </a:rPr>
              <a:t>alimentação </a:t>
            </a:r>
            <a:r>
              <a:rPr sz="1200" b="1" spc="40" dirty="0">
                <a:latin typeface="Arial"/>
                <a:cs typeface="Arial"/>
              </a:rPr>
              <a:t>com </a:t>
            </a:r>
            <a:r>
              <a:rPr sz="1200" b="1" spc="35" dirty="0">
                <a:latin typeface="Arial"/>
                <a:cs typeface="Arial"/>
              </a:rPr>
              <a:t>fotos </a:t>
            </a:r>
            <a:r>
              <a:rPr sz="1200" b="1" spc="70" dirty="0">
                <a:latin typeface="Arial"/>
                <a:cs typeface="Arial"/>
              </a:rPr>
              <a:t>de 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alimentos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que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remetam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a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cultura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brasileira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e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com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muita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diversidade.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80" dirty="0">
                <a:latin typeface="Arial"/>
                <a:cs typeface="Arial"/>
              </a:rPr>
              <a:t>A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cor,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o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fundo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as</a:t>
            </a:r>
            <a:r>
              <a:rPr sz="1200" b="1" spc="25" dirty="0">
                <a:latin typeface="Arial"/>
                <a:cs typeface="Arial"/>
              </a:rPr>
              <a:t> composições </a:t>
            </a:r>
            <a:r>
              <a:rPr sz="1200" b="1" spc="10" dirty="0">
                <a:latin typeface="Arial"/>
                <a:cs typeface="Arial"/>
              </a:rPr>
              <a:t>são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inspirados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em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fotos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diversas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do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cotidiano,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em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obras </a:t>
            </a:r>
            <a:r>
              <a:rPr sz="1200" b="1" spc="70" dirty="0">
                <a:latin typeface="Arial"/>
                <a:cs typeface="Arial"/>
              </a:rPr>
              <a:t>de </a:t>
            </a:r>
            <a:r>
              <a:rPr sz="1200" b="1" spc="35" dirty="0">
                <a:latin typeface="Arial"/>
                <a:cs typeface="Arial"/>
              </a:rPr>
              <a:t>pintores </a:t>
            </a:r>
            <a:r>
              <a:rPr sz="1200" b="1" spc="20" dirty="0">
                <a:latin typeface="Arial"/>
                <a:cs typeface="Arial"/>
              </a:rPr>
              <a:t>brasileiros </a:t>
            </a:r>
            <a:r>
              <a:rPr sz="1200" b="1" spc="45" dirty="0">
                <a:latin typeface="Arial"/>
                <a:cs typeface="Arial"/>
              </a:rPr>
              <a:t>como </a:t>
            </a:r>
            <a:r>
              <a:rPr sz="1200" b="1" spc="50" dirty="0">
                <a:latin typeface="Arial"/>
                <a:cs typeface="Arial"/>
              </a:rPr>
              <a:t>Di </a:t>
            </a:r>
            <a:r>
              <a:rPr sz="1200" b="1" spc="30" dirty="0">
                <a:latin typeface="Arial"/>
                <a:cs typeface="Arial"/>
              </a:rPr>
              <a:t>Cavalcanti </a:t>
            </a:r>
            <a:r>
              <a:rPr sz="1200" b="1" spc="25" dirty="0">
                <a:latin typeface="Arial"/>
                <a:cs typeface="Arial"/>
              </a:rPr>
              <a:t>na </a:t>
            </a:r>
            <a:r>
              <a:rPr sz="1200" b="1" spc="45" dirty="0">
                <a:latin typeface="Arial"/>
                <a:cs typeface="Arial"/>
              </a:rPr>
              <a:t>obra” </a:t>
            </a:r>
            <a:r>
              <a:rPr sz="1200" b="1" spc="50" dirty="0">
                <a:latin typeface="Arial"/>
                <a:cs typeface="Arial"/>
              </a:rPr>
              <a:t>Natureza </a:t>
            </a:r>
            <a:r>
              <a:rPr sz="1200" b="1" spc="55" dirty="0">
                <a:latin typeface="Arial"/>
                <a:cs typeface="Arial"/>
              </a:rPr>
              <a:t>Morta 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“de </a:t>
            </a:r>
            <a:r>
              <a:rPr sz="1200" b="1" spc="-35" dirty="0">
                <a:latin typeface="Arial"/>
                <a:cs typeface="Arial"/>
              </a:rPr>
              <a:t>1971 </a:t>
            </a:r>
            <a:r>
              <a:rPr sz="1200" b="1" spc="55" dirty="0">
                <a:latin typeface="Arial"/>
                <a:cs typeface="Arial"/>
              </a:rPr>
              <a:t>dentre </a:t>
            </a:r>
            <a:r>
              <a:rPr sz="1200" b="1" spc="25" dirty="0">
                <a:latin typeface="Arial"/>
                <a:cs typeface="Arial"/>
              </a:rPr>
              <a:t>outros. Referências </a:t>
            </a:r>
            <a:r>
              <a:rPr sz="1200" b="1" spc="50" dirty="0">
                <a:latin typeface="Arial"/>
                <a:cs typeface="Arial"/>
              </a:rPr>
              <a:t>que </a:t>
            </a:r>
            <a:r>
              <a:rPr sz="1200" b="1" spc="60" dirty="0">
                <a:latin typeface="Arial"/>
                <a:cs typeface="Arial"/>
              </a:rPr>
              <a:t>remetem </a:t>
            </a:r>
            <a:r>
              <a:rPr sz="1200" b="1" spc="50" dirty="0">
                <a:latin typeface="Arial"/>
                <a:cs typeface="Arial"/>
              </a:rPr>
              <a:t>ao </a:t>
            </a:r>
            <a:r>
              <a:rPr sz="1200" b="1" spc="40" dirty="0">
                <a:latin typeface="Arial"/>
                <a:cs typeface="Arial"/>
              </a:rPr>
              <a:t>tropical, a </a:t>
            </a:r>
            <a:r>
              <a:rPr sz="1200" b="1" spc="50" dirty="0">
                <a:latin typeface="Arial"/>
                <a:cs typeface="Arial"/>
              </a:rPr>
              <a:t>partir </a:t>
            </a:r>
            <a:r>
              <a:rPr sz="1200" b="1" spc="60" dirty="0">
                <a:latin typeface="Arial"/>
                <a:cs typeface="Arial"/>
              </a:rPr>
              <a:t>da 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arquitetura,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da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cidade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do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alimento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valorizado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pelas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cores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vibrantes.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400" y="201880"/>
            <a:ext cx="76517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MÓDU</a:t>
            </a:r>
            <a:r>
              <a:rPr sz="1500" b="1" spc="-1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5"/>
              </a:spcBef>
            </a:pPr>
            <a:r>
              <a:rPr sz="5550" b="1" spc="-16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55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9999" y="144005"/>
            <a:ext cx="9678035" cy="6783705"/>
            <a:chOff x="629999" y="144005"/>
            <a:chExt cx="9678035" cy="678370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2219" y="2046643"/>
              <a:ext cx="2555237" cy="16068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2219" y="3776611"/>
              <a:ext cx="2555237" cy="14263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2219" y="5312587"/>
              <a:ext cx="2555237" cy="16147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52219" y="144005"/>
              <a:ext cx="2555236" cy="17795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999" y="3516978"/>
              <a:ext cx="2031712" cy="179560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7300" y="3245951"/>
            <a:ext cx="5519420" cy="160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Verdana"/>
                <a:cs typeface="Verdana"/>
              </a:rPr>
              <a:t>Fotógrafa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Clara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Cosentino</a:t>
            </a:r>
            <a:endParaRPr sz="1200">
              <a:latin typeface="Verdana"/>
              <a:cs typeface="Verdana"/>
            </a:endParaRPr>
          </a:p>
          <a:p>
            <a:pPr marL="2361565" marR="5080">
              <a:lnSpc>
                <a:spcPct val="100000"/>
              </a:lnSpc>
              <a:spcBef>
                <a:spcPts val="944"/>
              </a:spcBef>
            </a:pPr>
            <a:r>
              <a:rPr sz="1200" b="1" spc="85" dirty="0">
                <a:latin typeface="Arial"/>
                <a:cs typeface="Arial"/>
              </a:rPr>
              <a:t>O</a:t>
            </a:r>
            <a:r>
              <a:rPr sz="1200" b="1" spc="8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trabalho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de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Clara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dialoga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com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as 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artes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visuais,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publicidade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cinema.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Com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passagens </a:t>
            </a:r>
            <a:r>
              <a:rPr sz="1200" b="1" spc="30" dirty="0">
                <a:latin typeface="Arial"/>
                <a:cs typeface="Arial"/>
              </a:rPr>
              <a:t>pelas </a:t>
            </a:r>
            <a:r>
              <a:rPr sz="1200" b="1" spc="35" dirty="0">
                <a:latin typeface="Arial"/>
                <a:cs typeface="Arial"/>
              </a:rPr>
              <a:t>Artes </a:t>
            </a:r>
            <a:r>
              <a:rPr sz="1200" b="1" spc="5" dirty="0">
                <a:latin typeface="Arial"/>
                <a:cs typeface="Arial"/>
              </a:rPr>
              <a:t>Visuais </a:t>
            </a:r>
            <a:r>
              <a:rPr sz="1200" b="1" spc="70" dirty="0">
                <a:latin typeface="Arial"/>
                <a:cs typeface="Arial"/>
              </a:rPr>
              <a:t>do </a:t>
            </a:r>
            <a:r>
              <a:rPr sz="1200" b="1" spc="30" dirty="0">
                <a:latin typeface="Arial"/>
                <a:cs typeface="Arial"/>
              </a:rPr>
              <a:t>Parque </a:t>
            </a:r>
            <a:r>
              <a:rPr sz="1200" b="1" spc="-325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Lage, </a:t>
            </a:r>
            <a:r>
              <a:rPr sz="1200" b="1" spc="40" dirty="0">
                <a:latin typeface="Arial"/>
                <a:cs typeface="Arial"/>
              </a:rPr>
              <a:t>a </a:t>
            </a:r>
            <a:r>
              <a:rPr sz="1200" b="1" spc="45" dirty="0">
                <a:latin typeface="Arial"/>
                <a:cs typeface="Arial"/>
              </a:rPr>
              <a:t>Academia </a:t>
            </a:r>
            <a:r>
              <a:rPr sz="1200" b="1" spc="40" dirty="0">
                <a:latin typeface="Arial"/>
                <a:cs typeface="Arial"/>
              </a:rPr>
              <a:t>Internacional </a:t>
            </a:r>
            <a:r>
              <a:rPr sz="1200" b="1" spc="70" dirty="0">
                <a:latin typeface="Arial"/>
                <a:cs typeface="Arial"/>
              </a:rPr>
              <a:t>de 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Cinema </a:t>
            </a:r>
            <a:r>
              <a:rPr sz="1200" b="1" spc="70" dirty="0">
                <a:latin typeface="Arial"/>
                <a:cs typeface="Arial"/>
              </a:rPr>
              <a:t>do </a:t>
            </a:r>
            <a:r>
              <a:rPr sz="1200" b="1" spc="30" dirty="0">
                <a:latin typeface="Arial"/>
                <a:cs typeface="Arial"/>
              </a:rPr>
              <a:t>Rio </a:t>
            </a:r>
            <a:r>
              <a:rPr sz="1200" b="1" spc="70" dirty="0">
                <a:latin typeface="Arial"/>
                <a:cs typeface="Arial"/>
              </a:rPr>
              <a:t>de </a:t>
            </a:r>
            <a:r>
              <a:rPr sz="1200" b="1" spc="30" dirty="0">
                <a:latin typeface="Arial"/>
                <a:cs typeface="Arial"/>
              </a:rPr>
              <a:t>Janeiro </a:t>
            </a:r>
            <a:r>
              <a:rPr sz="1200" b="1" spc="65" dirty="0">
                <a:latin typeface="Arial"/>
                <a:cs typeface="Arial"/>
              </a:rPr>
              <a:t>e </a:t>
            </a:r>
            <a:r>
              <a:rPr sz="1200" b="1" spc="40" dirty="0">
                <a:latin typeface="Arial"/>
                <a:cs typeface="Arial"/>
              </a:rPr>
              <a:t>a Faculdade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de </a:t>
            </a:r>
            <a:r>
              <a:rPr sz="1200" b="1" spc="25" dirty="0">
                <a:latin typeface="Arial"/>
                <a:cs typeface="Arial"/>
              </a:rPr>
              <a:t>Belas-Artes </a:t>
            </a:r>
            <a:r>
              <a:rPr sz="1200" b="1" spc="70" dirty="0">
                <a:latin typeface="Arial"/>
                <a:cs typeface="Arial"/>
              </a:rPr>
              <a:t>de </a:t>
            </a:r>
            <a:r>
              <a:rPr sz="1200" b="1" spc="20" dirty="0">
                <a:latin typeface="Arial"/>
                <a:cs typeface="Arial"/>
              </a:rPr>
              <a:t>Lisboa, </a:t>
            </a:r>
            <a:r>
              <a:rPr sz="1200" b="1" spc="35" dirty="0">
                <a:latin typeface="Arial"/>
                <a:cs typeface="Arial"/>
              </a:rPr>
              <a:t>no </a:t>
            </a:r>
            <a:r>
              <a:rPr sz="1200" b="1" spc="40" dirty="0">
                <a:latin typeface="Arial"/>
                <a:cs typeface="Arial"/>
              </a:rPr>
              <a:t>mestrado 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de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Arte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Multimídia.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305"/>
                </a:lnTo>
                <a:lnTo>
                  <a:pt x="10679303" y="7547305"/>
                </a:lnTo>
                <a:lnTo>
                  <a:pt x="10679303" y="0"/>
                </a:lnTo>
                <a:close/>
              </a:path>
            </a:pathLst>
          </a:custGeom>
          <a:solidFill>
            <a:srgbClr val="861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"/>
            <a:ext cx="10692130" cy="7560309"/>
            <a:chOff x="0" y="5"/>
            <a:chExt cx="10692130" cy="75603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3608" y="7146266"/>
              <a:ext cx="1211917" cy="2697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"/>
              <a:ext cx="10692003" cy="7559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69300" y="1904502"/>
            <a:ext cx="4347210" cy="477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b="1" spc="14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comida 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costumes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misturam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geram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significado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FFFFFF"/>
                </a:solidFill>
                <a:latin typeface="Arial"/>
                <a:cs typeface="Arial"/>
              </a:rPr>
              <a:t>cozinha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cada</a:t>
            </a:r>
            <a:endParaRPr sz="2000">
              <a:latin typeface="Arial"/>
              <a:cs typeface="Arial"/>
            </a:endParaRPr>
          </a:p>
          <a:p>
            <a:pPr marL="12700" marR="368300">
              <a:lnSpc>
                <a:spcPct val="104200"/>
              </a:lnSpc>
            </a:pP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nação.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2000" b="1" spc="55" dirty="0">
                <a:solidFill>
                  <a:srgbClr val="E49830"/>
                </a:solidFill>
                <a:latin typeface="Arial"/>
                <a:cs typeface="Arial"/>
              </a:rPr>
              <a:t>indígenas, africanos </a:t>
            </a:r>
            <a:r>
              <a:rPr sz="2000" b="1" spc="-545" dirty="0">
                <a:solidFill>
                  <a:srgbClr val="E49830"/>
                </a:solidFill>
                <a:latin typeface="Arial"/>
                <a:cs typeface="Arial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E49830"/>
                </a:solidFill>
                <a:latin typeface="Arial"/>
                <a:cs typeface="Arial"/>
              </a:rPr>
              <a:t>portugueses</a:t>
            </a:r>
            <a:r>
              <a:rPr sz="2000" b="1" spc="229" dirty="0">
                <a:solidFill>
                  <a:srgbClr val="E49830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contribuíram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distinta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nas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raízes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endParaRPr sz="2000">
              <a:latin typeface="Arial"/>
              <a:cs typeface="Arial"/>
            </a:endParaRPr>
          </a:p>
          <a:p>
            <a:pPr marL="12700" marR="170180" algn="just">
              <a:lnSpc>
                <a:spcPct val="1042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nossa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alimentação.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Pratos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como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feijoada,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sarapatel 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vatapá 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são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alguns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seus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legados.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Arial"/>
              <a:cs typeface="Arial"/>
            </a:endParaRPr>
          </a:p>
          <a:p>
            <a:pPr marL="12700" marR="165735">
              <a:lnSpc>
                <a:spcPct val="104200"/>
              </a:lnSpc>
              <a:spcBef>
                <a:spcPts val="5"/>
              </a:spcBef>
            </a:pP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000" b="1" spc="125" dirty="0">
                <a:solidFill>
                  <a:srgbClr val="FFFFFF"/>
                </a:solidFill>
                <a:latin typeface="Arial"/>
                <a:cs typeface="Arial"/>
              </a:rPr>
              <a:t>tema 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será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desenvolvido 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FFFFFF"/>
                </a:solidFill>
                <a:latin typeface="Arial"/>
                <a:cs typeface="Arial"/>
              </a:rPr>
              <a:t>através 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um </a:t>
            </a:r>
            <a:r>
              <a:rPr sz="2000" b="1" spc="114" dirty="0">
                <a:solidFill>
                  <a:srgbClr val="FFFFFF"/>
                </a:solidFill>
                <a:latin typeface="Arial"/>
                <a:cs typeface="Arial"/>
              </a:rPr>
              <a:t>mapa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interativo 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30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2000" b="1" spc="9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será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proposto 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uma </a:t>
            </a: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viagem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redor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mundo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entendimento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conteúdo.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69299" y="576990"/>
            <a:ext cx="2194560" cy="710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0" spc="-30" dirty="0">
                <a:solidFill>
                  <a:srgbClr val="FFFFFF"/>
                </a:solidFill>
              </a:rPr>
              <a:t>B</a:t>
            </a:r>
            <a:r>
              <a:rPr sz="4500" spc="-90" dirty="0">
                <a:solidFill>
                  <a:srgbClr val="FFFFFF"/>
                </a:solidFill>
              </a:rPr>
              <a:t>R</a:t>
            </a:r>
            <a:r>
              <a:rPr sz="4500" spc="275" dirty="0">
                <a:solidFill>
                  <a:srgbClr val="FFFFFF"/>
                </a:solidFill>
              </a:rPr>
              <a:t>A</a:t>
            </a:r>
            <a:r>
              <a:rPr sz="4500" spc="55" dirty="0">
                <a:solidFill>
                  <a:srgbClr val="FFFFFF"/>
                </a:solidFill>
              </a:rPr>
              <a:t>SIL</a:t>
            </a:r>
            <a:endParaRPr sz="4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0502" y="765007"/>
            <a:ext cx="3171190" cy="141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latin typeface="Arial"/>
                <a:cs typeface="Arial"/>
              </a:rPr>
              <a:t>A</a:t>
            </a:r>
            <a:r>
              <a:rPr sz="2000" b="1" spc="-229" dirty="0">
                <a:latin typeface="Arial"/>
                <a:cs typeface="Arial"/>
              </a:rPr>
              <a:t>GRO</a:t>
            </a:r>
            <a:r>
              <a:rPr sz="2000" b="1" spc="-210" dirty="0">
                <a:latin typeface="Arial"/>
                <a:cs typeface="Arial"/>
              </a:rPr>
              <a:t>E</a:t>
            </a:r>
            <a:r>
              <a:rPr sz="2000" b="1" spc="-260" dirty="0">
                <a:latin typeface="Arial"/>
                <a:cs typeface="Arial"/>
              </a:rPr>
              <a:t>C</a:t>
            </a:r>
            <a:r>
              <a:rPr sz="2000" b="1" spc="-200" dirty="0">
                <a:latin typeface="Arial"/>
                <a:cs typeface="Arial"/>
              </a:rPr>
              <a:t>O</a:t>
            </a:r>
            <a:r>
              <a:rPr sz="2000" b="1" spc="-225" dirty="0">
                <a:latin typeface="Arial"/>
                <a:cs typeface="Arial"/>
              </a:rPr>
              <a:t>L</a:t>
            </a:r>
            <a:r>
              <a:rPr sz="2000" b="1" spc="-140" dirty="0">
                <a:latin typeface="Arial"/>
                <a:cs typeface="Arial"/>
              </a:rPr>
              <a:t>OGIA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20" dirty="0">
                <a:latin typeface="Arial"/>
                <a:cs typeface="Arial"/>
              </a:rPr>
              <a:t>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75" dirty="0">
                <a:latin typeface="Arial"/>
                <a:cs typeface="Arial"/>
              </a:rPr>
              <a:t>S</a:t>
            </a:r>
            <a:r>
              <a:rPr sz="2000" b="1" spc="-165" dirty="0">
                <a:latin typeface="Arial"/>
                <a:cs typeface="Arial"/>
              </a:rPr>
              <a:t>A</a:t>
            </a:r>
            <a:r>
              <a:rPr sz="2000" b="1" spc="-185" dirty="0">
                <a:latin typeface="Arial"/>
                <a:cs typeface="Arial"/>
              </a:rPr>
              <a:t>ÚDE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300"/>
              </a:spcBef>
            </a:pPr>
            <a:r>
              <a:rPr sz="1300" spc="135" dirty="0">
                <a:latin typeface="Verdana"/>
                <a:cs typeface="Verdana"/>
              </a:rPr>
              <a:t>A </a:t>
            </a:r>
            <a:r>
              <a:rPr sz="1300" spc="5" dirty="0">
                <a:latin typeface="Verdana"/>
                <a:cs typeface="Verdana"/>
              </a:rPr>
              <a:t>crise </a:t>
            </a:r>
            <a:r>
              <a:rPr sz="1300" dirty="0">
                <a:latin typeface="Verdana"/>
                <a:cs typeface="Verdana"/>
              </a:rPr>
              <a:t>ambiental </a:t>
            </a:r>
            <a:r>
              <a:rPr sz="1300" spc="30" dirty="0">
                <a:latin typeface="Verdana"/>
                <a:cs typeface="Verdana"/>
              </a:rPr>
              <a:t>global </a:t>
            </a:r>
            <a:r>
              <a:rPr sz="1300" spc="10" dirty="0">
                <a:latin typeface="Verdana"/>
                <a:cs typeface="Verdana"/>
              </a:rPr>
              <a:t>impulsionou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 </a:t>
            </a:r>
            <a:r>
              <a:rPr sz="1300" spc="10" dirty="0">
                <a:latin typeface="Verdana"/>
                <a:cs typeface="Verdana"/>
              </a:rPr>
              <a:t>atenção quanto </a:t>
            </a:r>
            <a:r>
              <a:rPr sz="1300" spc="20" dirty="0">
                <a:latin typeface="Verdana"/>
                <a:cs typeface="Verdana"/>
              </a:rPr>
              <a:t>ao </a:t>
            </a:r>
            <a:r>
              <a:rPr sz="1300" spc="15" dirty="0">
                <a:latin typeface="Verdana"/>
                <a:cs typeface="Verdana"/>
              </a:rPr>
              <a:t>conhecimento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à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produção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científica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no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que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se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refere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às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relações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entre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86141E"/>
                </a:solidFill>
                <a:latin typeface="Verdana"/>
                <a:cs typeface="Verdana"/>
              </a:rPr>
              <a:t>saúde</a:t>
            </a:r>
            <a:r>
              <a:rPr sz="1300" spc="-75" dirty="0">
                <a:solidFill>
                  <a:srgbClr val="86141E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86141E"/>
                </a:solidFill>
                <a:latin typeface="Verdana"/>
                <a:cs typeface="Verdana"/>
              </a:rPr>
              <a:t>ambiente</a:t>
            </a:r>
            <a:r>
              <a:rPr sz="1300" spc="-15" dirty="0">
                <a:latin typeface="Verdana"/>
                <a:cs typeface="Verdana"/>
              </a:rPr>
              <a:t>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05230" cy="1480820"/>
          </a:xfrm>
          <a:custGeom>
            <a:avLst/>
            <a:gdLst/>
            <a:ahLst/>
            <a:cxnLst/>
            <a:rect l="l" t="t" r="r" b="b"/>
            <a:pathLst>
              <a:path w="1205230" h="1480820">
                <a:moveTo>
                  <a:pt x="1075116" y="0"/>
                </a:moveTo>
                <a:lnTo>
                  <a:pt x="0" y="0"/>
                </a:lnTo>
                <a:lnTo>
                  <a:pt x="0" y="1456917"/>
                </a:lnTo>
                <a:lnTo>
                  <a:pt x="72965" y="1470489"/>
                </a:lnTo>
                <a:lnTo>
                  <a:pt x="119703" y="1476076"/>
                </a:lnTo>
                <a:lnTo>
                  <a:pt x="167083" y="1479467"/>
                </a:lnTo>
                <a:lnTo>
                  <a:pt x="215051" y="1480609"/>
                </a:lnTo>
                <a:lnTo>
                  <a:pt x="263020" y="1479467"/>
                </a:lnTo>
                <a:lnTo>
                  <a:pt x="310399" y="1476076"/>
                </a:lnTo>
                <a:lnTo>
                  <a:pt x="357137" y="1470489"/>
                </a:lnTo>
                <a:lnTo>
                  <a:pt x="403183" y="1462756"/>
                </a:lnTo>
                <a:lnTo>
                  <a:pt x="448484" y="1452931"/>
                </a:lnTo>
                <a:lnTo>
                  <a:pt x="492988" y="1441063"/>
                </a:lnTo>
                <a:lnTo>
                  <a:pt x="536643" y="1427207"/>
                </a:lnTo>
                <a:lnTo>
                  <a:pt x="579399" y="1411412"/>
                </a:lnTo>
                <a:lnTo>
                  <a:pt x="621202" y="1393732"/>
                </a:lnTo>
                <a:lnTo>
                  <a:pt x="662001" y="1374218"/>
                </a:lnTo>
                <a:lnTo>
                  <a:pt x="701744" y="1352922"/>
                </a:lnTo>
                <a:lnTo>
                  <a:pt x="740379" y="1329895"/>
                </a:lnTo>
                <a:lnTo>
                  <a:pt x="777854" y="1305191"/>
                </a:lnTo>
                <a:lnTo>
                  <a:pt x="814119" y="1278860"/>
                </a:lnTo>
                <a:lnTo>
                  <a:pt x="849119" y="1250954"/>
                </a:lnTo>
                <a:lnTo>
                  <a:pt x="882805" y="1221526"/>
                </a:lnTo>
                <a:lnTo>
                  <a:pt x="915123" y="1190626"/>
                </a:lnTo>
                <a:lnTo>
                  <a:pt x="946022" y="1158308"/>
                </a:lnTo>
                <a:lnTo>
                  <a:pt x="975450" y="1124623"/>
                </a:lnTo>
                <a:lnTo>
                  <a:pt x="1003356" y="1089622"/>
                </a:lnTo>
                <a:lnTo>
                  <a:pt x="1029687" y="1053358"/>
                </a:lnTo>
                <a:lnTo>
                  <a:pt x="1054392" y="1015883"/>
                </a:lnTo>
                <a:lnTo>
                  <a:pt x="1077418" y="977247"/>
                </a:lnTo>
                <a:lnTo>
                  <a:pt x="1098714" y="937504"/>
                </a:lnTo>
                <a:lnTo>
                  <a:pt x="1118228" y="896705"/>
                </a:lnTo>
                <a:lnTo>
                  <a:pt x="1135908" y="854902"/>
                </a:lnTo>
                <a:lnTo>
                  <a:pt x="1151703" y="812147"/>
                </a:lnTo>
                <a:lnTo>
                  <a:pt x="1165560" y="768491"/>
                </a:lnTo>
                <a:lnTo>
                  <a:pt x="1177427" y="723987"/>
                </a:lnTo>
                <a:lnTo>
                  <a:pt x="1187253" y="678687"/>
                </a:lnTo>
                <a:lnTo>
                  <a:pt x="1194985" y="632641"/>
                </a:lnTo>
                <a:lnTo>
                  <a:pt x="1200573" y="585903"/>
                </a:lnTo>
                <a:lnTo>
                  <a:pt x="1203963" y="538523"/>
                </a:lnTo>
                <a:lnTo>
                  <a:pt x="1205105" y="490555"/>
                </a:lnTo>
                <a:lnTo>
                  <a:pt x="1203963" y="442586"/>
                </a:lnTo>
                <a:lnTo>
                  <a:pt x="1200573" y="395207"/>
                </a:lnTo>
                <a:lnTo>
                  <a:pt x="1194985" y="348469"/>
                </a:lnTo>
                <a:lnTo>
                  <a:pt x="1187253" y="302423"/>
                </a:lnTo>
                <a:lnTo>
                  <a:pt x="1177427" y="257122"/>
                </a:lnTo>
                <a:lnTo>
                  <a:pt x="1165560" y="212618"/>
                </a:lnTo>
                <a:lnTo>
                  <a:pt x="1151703" y="168963"/>
                </a:lnTo>
                <a:lnTo>
                  <a:pt x="1135908" y="126207"/>
                </a:lnTo>
                <a:lnTo>
                  <a:pt x="1118228" y="84404"/>
                </a:lnTo>
                <a:lnTo>
                  <a:pt x="1098714" y="43605"/>
                </a:lnTo>
                <a:lnTo>
                  <a:pt x="1077418" y="3862"/>
                </a:lnTo>
                <a:lnTo>
                  <a:pt x="1075116" y="0"/>
                </a:lnTo>
                <a:close/>
              </a:path>
            </a:pathLst>
          </a:custGeom>
          <a:solidFill>
            <a:srgbClr val="861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2300" y="428310"/>
            <a:ext cx="394970" cy="876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50" b="1" spc="-18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5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0502" y="2352503"/>
            <a:ext cx="314007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Verdana"/>
                <a:cs typeface="Verdana"/>
              </a:rPr>
              <a:t>Nesse </a:t>
            </a:r>
            <a:r>
              <a:rPr sz="1300" spc="25" dirty="0">
                <a:latin typeface="Verdana"/>
                <a:cs typeface="Verdana"/>
              </a:rPr>
              <a:t>módulo </a:t>
            </a:r>
            <a:r>
              <a:rPr sz="1300" spc="15" dirty="0">
                <a:latin typeface="Verdana"/>
                <a:cs typeface="Verdana"/>
              </a:rPr>
              <a:t>os </a:t>
            </a:r>
            <a:r>
              <a:rPr sz="1300" spc="5" dirty="0">
                <a:latin typeface="Verdana"/>
                <a:cs typeface="Verdana"/>
              </a:rPr>
              <a:t>segmentos 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abordados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que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promovem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acesso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o </a:t>
            </a:r>
            <a:r>
              <a:rPr sz="1300" spc="10" dirty="0">
                <a:latin typeface="Verdana"/>
                <a:cs typeface="Verdana"/>
              </a:rPr>
              <a:t>consumo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dirty="0">
                <a:latin typeface="Verdana"/>
                <a:cs typeface="Verdana"/>
              </a:rPr>
              <a:t>alimentos </a:t>
            </a:r>
            <a:r>
              <a:rPr sz="1300" spc="20" dirty="0">
                <a:latin typeface="Verdana"/>
                <a:cs typeface="Verdana"/>
              </a:rPr>
              <a:t>adequados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 </a:t>
            </a:r>
            <a:r>
              <a:rPr sz="1300" spc="-10" dirty="0">
                <a:latin typeface="Verdana"/>
                <a:cs typeface="Verdana"/>
              </a:rPr>
              <a:t>saudáveis </a:t>
            </a:r>
            <a:r>
              <a:rPr sz="1300" spc="-5" dirty="0">
                <a:latin typeface="Verdana"/>
                <a:cs typeface="Verdana"/>
              </a:rPr>
              <a:t>requerem </a:t>
            </a:r>
            <a:r>
              <a:rPr sz="1300" spc="10" dirty="0">
                <a:latin typeface="Verdana"/>
                <a:cs typeface="Verdana"/>
              </a:rPr>
              <a:t>medidas e 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políticas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proativas.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0502" y="4092105"/>
            <a:ext cx="303847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Verdana"/>
                <a:cs typeface="Verdana"/>
              </a:rPr>
              <a:t>Fotógrafo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Flavio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Costa</a:t>
            </a:r>
            <a:endParaRPr sz="1200">
              <a:latin typeface="Verdana"/>
              <a:cs typeface="Verdana"/>
            </a:endParaRPr>
          </a:p>
          <a:p>
            <a:pPr marL="12700" marR="17526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Trabalho </a:t>
            </a:r>
            <a:r>
              <a:rPr sz="1200" spc="55" dirty="0">
                <a:latin typeface="Verdana"/>
                <a:cs typeface="Verdana"/>
              </a:rPr>
              <a:t>ESPERANÇA </a:t>
            </a:r>
            <a:r>
              <a:rPr sz="1200" spc="-20" dirty="0">
                <a:latin typeface="Verdana"/>
                <a:cs typeface="Verdana"/>
              </a:rPr>
              <a:t>na </a:t>
            </a:r>
            <a:r>
              <a:rPr sz="1200" spc="-10" dirty="0">
                <a:latin typeface="Verdana"/>
                <a:cs typeface="Verdana"/>
              </a:rPr>
              <a:t>Paraíba. 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Faz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parte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de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uma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parceria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com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a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AS-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spc="55" dirty="0">
                <a:latin typeface="Verdana"/>
                <a:cs typeface="Verdana"/>
              </a:rPr>
              <a:t>PT </a:t>
            </a:r>
            <a:r>
              <a:rPr sz="1200" spc="-10" dirty="0">
                <a:latin typeface="Verdana"/>
                <a:cs typeface="Verdana"/>
              </a:rPr>
              <a:t>para </a:t>
            </a:r>
            <a:r>
              <a:rPr sz="1200" spc="15" dirty="0">
                <a:latin typeface="Verdana"/>
                <a:cs typeface="Verdana"/>
              </a:rPr>
              <a:t>ocalendário </a:t>
            </a:r>
            <a:r>
              <a:rPr sz="1200" spc="30" dirty="0">
                <a:latin typeface="Verdana"/>
                <a:cs typeface="Verdana"/>
              </a:rPr>
              <a:t>dos </a:t>
            </a:r>
            <a:r>
              <a:rPr sz="1200" spc="10" dirty="0">
                <a:latin typeface="Verdana"/>
                <a:cs typeface="Verdana"/>
              </a:rPr>
              <a:t>sindicatos </a:t>
            </a:r>
            <a:r>
              <a:rPr sz="1200" spc="30" dirty="0">
                <a:latin typeface="Verdana"/>
                <a:cs typeface="Verdana"/>
              </a:rPr>
              <a:t>de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agricultores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agroecológicos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55" dirty="0">
                <a:latin typeface="Verdana"/>
                <a:cs typeface="Verdana"/>
              </a:rPr>
              <a:t>do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50" dirty="0">
                <a:latin typeface="Verdana"/>
                <a:cs typeface="Verdana"/>
              </a:rPr>
              <a:t>Polo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da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Borborema </a:t>
            </a:r>
            <a:r>
              <a:rPr sz="1200" spc="-10" dirty="0">
                <a:latin typeface="Verdana"/>
                <a:cs typeface="Verdana"/>
              </a:rPr>
              <a:t>(PB). </a:t>
            </a:r>
            <a:r>
              <a:rPr sz="1200" spc="5" dirty="0">
                <a:latin typeface="Verdana"/>
                <a:cs typeface="Verdana"/>
              </a:rPr>
              <a:t>Em </a:t>
            </a:r>
            <a:r>
              <a:rPr sz="1200" spc="-65" dirty="0">
                <a:latin typeface="Verdana"/>
                <a:cs typeface="Verdana"/>
              </a:rPr>
              <a:t>2021 </a:t>
            </a:r>
            <a:r>
              <a:rPr sz="1200" spc="60" dirty="0">
                <a:latin typeface="Verdana"/>
                <a:cs typeface="Verdana"/>
              </a:rPr>
              <a:t>o </a:t>
            </a:r>
            <a:r>
              <a:rPr sz="1200" spc="20" dirty="0">
                <a:latin typeface="Verdana"/>
                <a:cs typeface="Verdana"/>
              </a:rPr>
              <a:t>fotografo 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teve </a:t>
            </a:r>
            <a:r>
              <a:rPr sz="1200" spc="-20" dirty="0">
                <a:latin typeface="Verdana"/>
                <a:cs typeface="Verdana"/>
              </a:rPr>
              <a:t>a </a:t>
            </a:r>
            <a:r>
              <a:rPr sz="1200" spc="15" dirty="0">
                <a:latin typeface="Verdana"/>
                <a:cs typeface="Verdana"/>
              </a:rPr>
              <a:t>ideia </a:t>
            </a:r>
            <a:r>
              <a:rPr sz="1200" spc="30" dirty="0">
                <a:latin typeface="Verdana"/>
                <a:cs typeface="Verdana"/>
              </a:rPr>
              <a:t>de </a:t>
            </a:r>
            <a:r>
              <a:rPr sz="1200" dirty="0">
                <a:latin typeface="Verdana"/>
                <a:cs typeface="Verdana"/>
              </a:rPr>
              <a:t>fazer </a:t>
            </a:r>
            <a:r>
              <a:rPr sz="1200" spc="-20" dirty="0">
                <a:latin typeface="Verdana"/>
                <a:cs typeface="Verdana"/>
              </a:rPr>
              <a:t>uma </a:t>
            </a:r>
            <a:r>
              <a:rPr sz="1200" spc="-5" dirty="0">
                <a:latin typeface="Verdana"/>
                <a:cs typeface="Verdana"/>
              </a:rPr>
              <a:t>série </a:t>
            </a:r>
            <a:r>
              <a:rPr sz="1200" spc="20" dirty="0">
                <a:latin typeface="Verdana"/>
                <a:cs typeface="Verdana"/>
              </a:rPr>
              <a:t>com </a:t>
            </a:r>
            <a:r>
              <a:rPr sz="1200" spc="-160" dirty="0">
                <a:latin typeface="Verdana"/>
                <a:cs typeface="Verdana"/>
              </a:rPr>
              <a:t>12 </a:t>
            </a:r>
            <a:r>
              <a:rPr sz="1200" spc="-1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retratos </a:t>
            </a:r>
            <a:r>
              <a:rPr sz="1200" spc="30" dirty="0">
                <a:latin typeface="Verdana"/>
                <a:cs typeface="Verdana"/>
              </a:rPr>
              <a:t>de </a:t>
            </a:r>
            <a:r>
              <a:rPr sz="1200" spc="5" dirty="0">
                <a:latin typeface="Verdana"/>
                <a:cs typeface="Verdana"/>
              </a:rPr>
              <a:t>agricultores </a:t>
            </a:r>
            <a:r>
              <a:rPr sz="1200" spc="10" dirty="0">
                <a:latin typeface="Verdana"/>
                <a:cs typeface="Verdana"/>
              </a:rPr>
              <a:t>e </a:t>
            </a:r>
            <a:r>
              <a:rPr sz="1200" spc="5" dirty="0">
                <a:latin typeface="Verdana"/>
                <a:cs typeface="Verdana"/>
              </a:rPr>
              <a:t>agricultoras 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usando </a:t>
            </a:r>
            <a:r>
              <a:rPr sz="1200" spc="30" dirty="0">
                <a:latin typeface="Verdana"/>
                <a:cs typeface="Verdana"/>
              </a:rPr>
              <a:t>como </a:t>
            </a:r>
            <a:r>
              <a:rPr sz="1200" spc="-15" dirty="0">
                <a:latin typeface="Verdana"/>
                <a:cs typeface="Verdana"/>
              </a:rPr>
              <a:t>textura </a:t>
            </a:r>
            <a:r>
              <a:rPr sz="1200" spc="30" dirty="0">
                <a:latin typeface="Verdana"/>
                <a:cs typeface="Verdana"/>
              </a:rPr>
              <a:t>de </a:t>
            </a:r>
            <a:r>
              <a:rPr sz="1200" spc="20" dirty="0">
                <a:latin typeface="Verdana"/>
                <a:cs typeface="Verdana"/>
              </a:rPr>
              <a:t>fundo </a:t>
            </a:r>
            <a:r>
              <a:rPr sz="1200" spc="15" dirty="0">
                <a:latin typeface="Verdana"/>
                <a:cs typeface="Verdana"/>
              </a:rPr>
              <a:t>os 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alimentos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que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eles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produzem.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8491" y="5255574"/>
            <a:ext cx="4653915" cy="178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">
              <a:lnSpc>
                <a:spcPct val="100000"/>
              </a:lnSpc>
              <a:spcBef>
                <a:spcPts val="100"/>
              </a:spcBef>
            </a:pPr>
            <a:r>
              <a:rPr sz="1300" spc="15" dirty="0">
                <a:latin typeface="Verdana"/>
                <a:cs typeface="Verdana"/>
              </a:rPr>
              <a:t>Na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implementação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um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sistema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alimentar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o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consumo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alimentos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adequados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requer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medidas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como:</a:t>
            </a:r>
            <a:endParaRPr sz="1300">
              <a:latin typeface="Verdana"/>
              <a:cs typeface="Verdana"/>
            </a:endParaRPr>
          </a:p>
          <a:p>
            <a:pPr marL="172720" indent="-16065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173355" algn="l"/>
              </a:tabLst>
            </a:pPr>
            <a:r>
              <a:rPr sz="1200" b="1" i="1" spc="35" dirty="0">
                <a:solidFill>
                  <a:srgbClr val="86141E"/>
                </a:solidFill>
                <a:latin typeface="Arial"/>
                <a:cs typeface="Arial"/>
              </a:rPr>
              <a:t>Proibir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45" dirty="0">
                <a:solidFill>
                  <a:srgbClr val="86141E"/>
                </a:solidFill>
                <a:latin typeface="Arial"/>
                <a:cs typeface="Arial"/>
              </a:rPr>
              <a:t>o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86141E"/>
                </a:solidFill>
                <a:latin typeface="Arial"/>
                <a:cs typeface="Arial"/>
              </a:rPr>
              <a:t>uso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65" dirty="0">
                <a:solidFill>
                  <a:srgbClr val="86141E"/>
                </a:solidFill>
                <a:latin typeface="Arial"/>
                <a:cs typeface="Arial"/>
              </a:rPr>
              <a:t>de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40" dirty="0">
                <a:solidFill>
                  <a:srgbClr val="86141E"/>
                </a:solidFill>
                <a:latin typeface="Arial"/>
                <a:cs typeface="Arial"/>
              </a:rPr>
              <a:t>determinados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65" dirty="0">
                <a:solidFill>
                  <a:srgbClr val="86141E"/>
                </a:solidFill>
                <a:latin typeface="Arial"/>
                <a:cs typeface="Arial"/>
              </a:rPr>
              <a:t>de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agrotóxicos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6141E"/>
              </a:buClr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200025" indent="-187960">
              <a:lnSpc>
                <a:spcPct val="100000"/>
              </a:lnSpc>
              <a:buAutoNum type="arabicPeriod"/>
              <a:tabLst>
                <a:tab pos="200660" algn="l"/>
              </a:tabLst>
            </a:pPr>
            <a:r>
              <a:rPr sz="1200" b="1" i="1" spc="40" dirty="0">
                <a:solidFill>
                  <a:srgbClr val="86141E"/>
                </a:solidFill>
                <a:latin typeface="Arial"/>
                <a:cs typeface="Arial"/>
              </a:rPr>
              <a:t>Reduzir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45" dirty="0">
                <a:solidFill>
                  <a:srgbClr val="86141E"/>
                </a:solidFill>
                <a:latin typeface="Arial"/>
                <a:cs typeface="Arial"/>
              </a:rPr>
              <a:t>o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86141E"/>
                </a:solidFill>
                <a:latin typeface="Arial"/>
                <a:cs typeface="Arial"/>
              </a:rPr>
              <a:t>uso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65" dirty="0">
                <a:solidFill>
                  <a:srgbClr val="86141E"/>
                </a:solidFill>
                <a:latin typeface="Arial"/>
                <a:cs typeface="Arial"/>
              </a:rPr>
              <a:t>de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35" dirty="0">
                <a:solidFill>
                  <a:srgbClr val="86141E"/>
                </a:solidFill>
                <a:latin typeface="Arial"/>
                <a:cs typeface="Arial"/>
              </a:rPr>
              <a:t>todos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86141E"/>
                </a:solidFill>
                <a:latin typeface="Arial"/>
                <a:cs typeface="Arial"/>
              </a:rPr>
              <a:t>os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35" dirty="0">
                <a:solidFill>
                  <a:srgbClr val="86141E"/>
                </a:solidFill>
                <a:latin typeface="Arial"/>
                <a:cs typeface="Arial"/>
              </a:rPr>
              <a:t>tipos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65" dirty="0">
                <a:solidFill>
                  <a:srgbClr val="86141E"/>
                </a:solidFill>
                <a:latin typeface="Arial"/>
                <a:cs typeface="Arial"/>
              </a:rPr>
              <a:t>de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35" dirty="0">
                <a:solidFill>
                  <a:srgbClr val="86141E"/>
                </a:solidFill>
                <a:latin typeface="Arial"/>
                <a:cs typeface="Arial"/>
              </a:rPr>
              <a:t>agrotóxico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86141E"/>
              </a:buClr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198755" indent="-186690">
              <a:lnSpc>
                <a:spcPct val="100000"/>
              </a:lnSpc>
              <a:buAutoNum type="arabicPeriod"/>
              <a:tabLst>
                <a:tab pos="199390" algn="l"/>
              </a:tabLst>
            </a:pPr>
            <a:r>
              <a:rPr sz="1200" b="1" i="1" spc="50" dirty="0">
                <a:solidFill>
                  <a:srgbClr val="86141E"/>
                </a:solidFill>
                <a:latin typeface="Arial"/>
                <a:cs typeface="Arial"/>
              </a:rPr>
              <a:t>Fomentar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35" dirty="0">
                <a:solidFill>
                  <a:srgbClr val="86141E"/>
                </a:solidFill>
                <a:latin typeface="Arial"/>
                <a:cs typeface="Arial"/>
              </a:rPr>
              <a:t>a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40" dirty="0">
                <a:solidFill>
                  <a:srgbClr val="86141E"/>
                </a:solidFill>
                <a:latin typeface="Arial"/>
                <a:cs typeface="Arial"/>
              </a:rPr>
              <a:t>agroecologia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60" dirty="0">
                <a:solidFill>
                  <a:srgbClr val="86141E"/>
                </a:solidFill>
                <a:latin typeface="Arial"/>
                <a:cs typeface="Arial"/>
              </a:rPr>
              <a:t>e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35" dirty="0">
                <a:solidFill>
                  <a:srgbClr val="86141E"/>
                </a:solidFill>
                <a:latin typeface="Arial"/>
                <a:cs typeface="Arial"/>
              </a:rPr>
              <a:t>a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40" dirty="0">
                <a:solidFill>
                  <a:srgbClr val="86141E"/>
                </a:solidFill>
                <a:latin typeface="Arial"/>
                <a:cs typeface="Arial"/>
              </a:rPr>
              <a:t>alimentação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 saudável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6141E"/>
              </a:buClr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buAutoNum type="arabicPeriod"/>
              <a:tabLst>
                <a:tab pos="207645" algn="l"/>
              </a:tabLst>
            </a:pPr>
            <a:r>
              <a:rPr sz="1200" b="1" i="1" spc="30" dirty="0">
                <a:solidFill>
                  <a:srgbClr val="86141E"/>
                </a:solidFill>
                <a:latin typeface="Arial"/>
                <a:cs typeface="Arial"/>
              </a:rPr>
              <a:t>Praticar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30" dirty="0">
                <a:solidFill>
                  <a:srgbClr val="86141E"/>
                </a:solidFill>
                <a:latin typeface="Arial"/>
                <a:cs typeface="Arial"/>
              </a:rPr>
              <a:t>alternativas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65" dirty="0">
                <a:solidFill>
                  <a:srgbClr val="86141E"/>
                </a:solidFill>
                <a:latin typeface="Arial"/>
                <a:cs typeface="Arial"/>
              </a:rPr>
              <a:t>de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40" dirty="0">
                <a:solidFill>
                  <a:srgbClr val="86141E"/>
                </a:solidFill>
                <a:latin typeface="Arial"/>
                <a:cs typeface="Arial"/>
              </a:rPr>
              <a:t>cuidado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35" dirty="0">
                <a:solidFill>
                  <a:srgbClr val="86141E"/>
                </a:solidFill>
                <a:latin typeface="Arial"/>
                <a:cs typeface="Arial"/>
              </a:rPr>
              <a:t>com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35" dirty="0">
                <a:solidFill>
                  <a:srgbClr val="86141E"/>
                </a:solidFill>
                <a:latin typeface="Arial"/>
                <a:cs typeface="Arial"/>
              </a:rPr>
              <a:t>a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20" dirty="0">
                <a:solidFill>
                  <a:srgbClr val="86141E"/>
                </a:solidFill>
                <a:latin typeface="Arial"/>
                <a:cs typeface="Arial"/>
              </a:rPr>
              <a:t>saúde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spc="15" dirty="0">
                <a:solidFill>
                  <a:srgbClr val="86141E"/>
                </a:solidFill>
                <a:latin typeface="Arial"/>
                <a:cs typeface="Arial"/>
              </a:rPr>
              <a:t>das</a:t>
            </a:r>
            <a:r>
              <a:rPr sz="1200" b="1" i="1" spc="25" dirty="0">
                <a:solidFill>
                  <a:srgbClr val="86141E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86141E"/>
                </a:solidFill>
                <a:latin typeface="Arial"/>
                <a:cs typeface="Arial"/>
              </a:rPr>
              <a:t>pessoas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400" y="201880"/>
            <a:ext cx="765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MÓDU</a:t>
            </a:r>
            <a:r>
              <a:rPr sz="1500" b="1" spc="-1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1191" y="515543"/>
            <a:ext cx="3087928" cy="24597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1191" y="3112363"/>
            <a:ext cx="3087927" cy="1996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305"/>
                </a:lnTo>
                <a:lnTo>
                  <a:pt x="10679303" y="7547305"/>
                </a:lnTo>
                <a:lnTo>
                  <a:pt x="10679303" y="0"/>
                </a:lnTo>
                <a:close/>
              </a:path>
            </a:pathLst>
          </a:custGeom>
          <a:solidFill>
            <a:srgbClr val="861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608" y="7146266"/>
            <a:ext cx="1211917" cy="2697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14540" y="804305"/>
            <a:ext cx="22599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ADEIA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ALIMEN</a:t>
            </a: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05230" cy="1480820"/>
          </a:xfrm>
          <a:custGeom>
            <a:avLst/>
            <a:gdLst/>
            <a:ahLst/>
            <a:cxnLst/>
            <a:rect l="l" t="t" r="r" b="b"/>
            <a:pathLst>
              <a:path w="1205230" h="1480820">
                <a:moveTo>
                  <a:pt x="1075116" y="0"/>
                </a:moveTo>
                <a:lnTo>
                  <a:pt x="0" y="0"/>
                </a:lnTo>
                <a:lnTo>
                  <a:pt x="0" y="1456917"/>
                </a:lnTo>
                <a:lnTo>
                  <a:pt x="72965" y="1470489"/>
                </a:lnTo>
                <a:lnTo>
                  <a:pt x="119703" y="1476076"/>
                </a:lnTo>
                <a:lnTo>
                  <a:pt x="167083" y="1479467"/>
                </a:lnTo>
                <a:lnTo>
                  <a:pt x="215051" y="1480609"/>
                </a:lnTo>
                <a:lnTo>
                  <a:pt x="263020" y="1479467"/>
                </a:lnTo>
                <a:lnTo>
                  <a:pt x="310399" y="1476076"/>
                </a:lnTo>
                <a:lnTo>
                  <a:pt x="357137" y="1470489"/>
                </a:lnTo>
                <a:lnTo>
                  <a:pt x="403183" y="1462756"/>
                </a:lnTo>
                <a:lnTo>
                  <a:pt x="448484" y="1452931"/>
                </a:lnTo>
                <a:lnTo>
                  <a:pt x="492988" y="1441063"/>
                </a:lnTo>
                <a:lnTo>
                  <a:pt x="536643" y="1427207"/>
                </a:lnTo>
                <a:lnTo>
                  <a:pt x="579399" y="1411412"/>
                </a:lnTo>
                <a:lnTo>
                  <a:pt x="621202" y="1393732"/>
                </a:lnTo>
                <a:lnTo>
                  <a:pt x="662001" y="1374218"/>
                </a:lnTo>
                <a:lnTo>
                  <a:pt x="701744" y="1352922"/>
                </a:lnTo>
                <a:lnTo>
                  <a:pt x="740379" y="1329895"/>
                </a:lnTo>
                <a:lnTo>
                  <a:pt x="777854" y="1305191"/>
                </a:lnTo>
                <a:lnTo>
                  <a:pt x="814119" y="1278860"/>
                </a:lnTo>
                <a:lnTo>
                  <a:pt x="849119" y="1250954"/>
                </a:lnTo>
                <a:lnTo>
                  <a:pt x="882805" y="1221526"/>
                </a:lnTo>
                <a:lnTo>
                  <a:pt x="915123" y="1190626"/>
                </a:lnTo>
                <a:lnTo>
                  <a:pt x="946022" y="1158308"/>
                </a:lnTo>
                <a:lnTo>
                  <a:pt x="975450" y="1124623"/>
                </a:lnTo>
                <a:lnTo>
                  <a:pt x="1003356" y="1089622"/>
                </a:lnTo>
                <a:lnTo>
                  <a:pt x="1029687" y="1053358"/>
                </a:lnTo>
                <a:lnTo>
                  <a:pt x="1054392" y="1015883"/>
                </a:lnTo>
                <a:lnTo>
                  <a:pt x="1077418" y="977247"/>
                </a:lnTo>
                <a:lnTo>
                  <a:pt x="1098714" y="937504"/>
                </a:lnTo>
                <a:lnTo>
                  <a:pt x="1118228" y="896705"/>
                </a:lnTo>
                <a:lnTo>
                  <a:pt x="1135908" y="854902"/>
                </a:lnTo>
                <a:lnTo>
                  <a:pt x="1151703" y="812147"/>
                </a:lnTo>
                <a:lnTo>
                  <a:pt x="1165560" y="768491"/>
                </a:lnTo>
                <a:lnTo>
                  <a:pt x="1177427" y="723987"/>
                </a:lnTo>
                <a:lnTo>
                  <a:pt x="1187253" y="678687"/>
                </a:lnTo>
                <a:lnTo>
                  <a:pt x="1194985" y="632641"/>
                </a:lnTo>
                <a:lnTo>
                  <a:pt x="1200573" y="585903"/>
                </a:lnTo>
                <a:lnTo>
                  <a:pt x="1203963" y="538523"/>
                </a:lnTo>
                <a:lnTo>
                  <a:pt x="1205105" y="490555"/>
                </a:lnTo>
                <a:lnTo>
                  <a:pt x="1203963" y="442586"/>
                </a:lnTo>
                <a:lnTo>
                  <a:pt x="1200573" y="395207"/>
                </a:lnTo>
                <a:lnTo>
                  <a:pt x="1194985" y="348469"/>
                </a:lnTo>
                <a:lnTo>
                  <a:pt x="1187253" y="302423"/>
                </a:lnTo>
                <a:lnTo>
                  <a:pt x="1177427" y="257122"/>
                </a:lnTo>
                <a:lnTo>
                  <a:pt x="1165560" y="212618"/>
                </a:lnTo>
                <a:lnTo>
                  <a:pt x="1151703" y="168963"/>
                </a:lnTo>
                <a:lnTo>
                  <a:pt x="1135908" y="126207"/>
                </a:lnTo>
                <a:lnTo>
                  <a:pt x="1118228" y="84404"/>
                </a:lnTo>
                <a:lnTo>
                  <a:pt x="1098714" y="43605"/>
                </a:lnTo>
                <a:lnTo>
                  <a:pt x="1077418" y="3862"/>
                </a:lnTo>
                <a:lnTo>
                  <a:pt x="1075116" y="0"/>
                </a:lnTo>
                <a:close/>
              </a:path>
            </a:pathLst>
          </a:custGeom>
          <a:solidFill>
            <a:srgbClr val="E49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4200" y="390210"/>
            <a:ext cx="435609" cy="876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50" b="1" spc="13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5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400" y="201880"/>
            <a:ext cx="765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MÓDU</a:t>
            </a:r>
            <a:r>
              <a:rPr sz="1500" b="1" spc="-1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4541" y="1497203"/>
            <a:ext cx="3966210" cy="487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0110" algn="just">
              <a:lnSpc>
                <a:spcPct val="100000"/>
              </a:lnSpc>
              <a:spcBef>
                <a:spcPts val="100"/>
              </a:spcBef>
            </a:pP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Verdana"/>
                <a:cs typeface="Verdana"/>
              </a:rPr>
              <a:t>equilíbrio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Verdana"/>
                <a:cs typeface="Verdana"/>
              </a:rPr>
              <a:t>ecológico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Verdana"/>
                <a:cs typeface="Verdana"/>
              </a:rPr>
              <a:t>depende </a:t>
            </a:r>
            <a:r>
              <a:rPr sz="15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diretamente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das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relações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Verdana"/>
                <a:cs typeface="Verdana"/>
              </a:rPr>
              <a:t>com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5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ambiente.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Verdana"/>
              <a:cs typeface="Verdana"/>
            </a:endParaRPr>
          </a:p>
          <a:p>
            <a:pPr marL="12700" marR="784860">
              <a:lnSpc>
                <a:spcPct val="100000"/>
              </a:lnSpc>
            </a:pP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Módulo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aborda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relação </a:t>
            </a:r>
            <a:r>
              <a:rPr sz="1500" spc="25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sz="15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alimentação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em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um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ecossistema </a:t>
            </a:r>
            <a:r>
              <a:rPr sz="15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é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composta </a:t>
            </a: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produtores,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 consumidores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decompositores.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707390">
              <a:lnSpc>
                <a:spcPct val="100000"/>
              </a:lnSpc>
            </a:pPr>
            <a:r>
              <a:rPr sz="1500" spc="3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seres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vivos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transferem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matéria </a:t>
            </a:r>
            <a:r>
              <a:rPr sz="1500" spc="-5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energia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meio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nutrição.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500" spc="35" dirty="0">
                <a:solidFill>
                  <a:srgbClr val="FFFFFF"/>
                </a:solidFill>
                <a:latin typeface="Verdana"/>
                <a:cs typeface="Verdana"/>
              </a:rPr>
              <a:t>Fotógrafo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Verdana"/>
                <a:cs typeface="Verdana"/>
              </a:rPr>
              <a:t>Flavio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Costa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Trabalho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Verdana"/>
                <a:cs typeface="Verdana"/>
              </a:rPr>
              <a:t>ASSARANDUBA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Paraíba</a:t>
            </a:r>
            <a:endParaRPr sz="15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Verdana"/>
                <a:cs typeface="Verdana"/>
              </a:rPr>
              <a:t>fotógrafo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visitou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uma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das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regiões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mais </a:t>
            </a:r>
            <a:r>
              <a:rPr sz="15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secas </a:t>
            </a:r>
            <a:r>
              <a:rPr sz="1500" spc="70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1500" spc="25" dirty="0">
                <a:solidFill>
                  <a:srgbClr val="FFFFFF"/>
                </a:solidFill>
                <a:latin typeface="Verdana"/>
                <a:cs typeface="Verdana"/>
              </a:rPr>
              <a:t>Estado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sem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chover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muitos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Verdana"/>
                <a:cs typeface="Verdana"/>
              </a:rPr>
              <a:t>meses. </a:t>
            </a:r>
            <a:r>
              <a:rPr sz="1500" spc="25" dirty="0">
                <a:solidFill>
                  <a:srgbClr val="FFFFFF"/>
                </a:solidFill>
                <a:latin typeface="Verdana"/>
                <a:cs typeface="Verdana"/>
              </a:rPr>
              <a:t>Ele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registrou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diversas famílias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produtoras e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consumidoras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associando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situações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difíceis </a:t>
            </a:r>
            <a:r>
              <a:rPr sz="1500" spc="30" dirty="0">
                <a:solidFill>
                  <a:srgbClr val="FFFFFF"/>
                </a:solidFill>
                <a:latin typeface="Verdana"/>
                <a:cs typeface="Verdana"/>
              </a:rPr>
              <a:t>com </a:t>
            </a:r>
            <a:r>
              <a:rPr sz="1500" spc="75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desequilíbrio </a:t>
            </a:r>
            <a:r>
              <a:rPr sz="15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ambiental.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7621" y="4891545"/>
            <a:ext cx="3281273" cy="24749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7628" y="12"/>
            <a:ext cx="3281266" cy="24993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1999" y="2564446"/>
            <a:ext cx="3341647" cy="2190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305"/>
                </a:lnTo>
                <a:lnTo>
                  <a:pt x="10679303" y="7547305"/>
                </a:lnTo>
                <a:lnTo>
                  <a:pt x="10679303" y="0"/>
                </a:lnTo>
                <a:close/>
              </a:path>
            </a:pathLst>
          </a:custGeom>
          <a:solidFill>
            <a:srgbClr val="861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608" y="7146266"/>
            <a:ext cx="1211917" cy="26973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1205230" cy="1480820"/>
          </a:xfrm>
          <a:custGeom>
            <a:avLst/>
            <a:gdLst/>
            <a:ahLst/>
            <a:cxnLst/>
            <a:rect l="l" t="t" r="r" b="b"/>
            <a:pathLst>
              <a:path w="1205230" h="1480820">
                <a:moveTo>
                  <a:pt x="1075116" y="0"/>
                </a:moveTo>
                <a:lnTo>
                  <a:pt x="0" y="0"/>
                </a:lnTo>
                <a:lnTo>
                  <a:pt x="0" y="1456917"/>
                </a:lnTo>
                <a:lnTo>
                  <a:pt x="72965" y="1470489"/>
                </a:lnTo>
                <a:lnTo>
                  <a:pt x="119703" y="1476076"/>
                </a:lnTo>
                <a:lnTo>
                  <a:pt x="167083" y="1479467"/>
                </a:lnTo>
                <a:lnTo>
                  <a:pt x="215051" y="1480609"/>
                </a:lnTo>
                <a:lnTo>
                  <a:pt x="263020" y="1479467"/>
                </a:lnTo>
                <a:lnTo>
                  <a:pt x="310399" y="1476076"/>
                </a:lnTo>
                <a:lnTo>
                  <a:pt x="357137" y="1470489"/>
                </a:lnTo>
                <a:lnTo>
                  <a:pt x="403183" y="1462756"/>
                </a:lnTo>
                <a:lnTo>
                  <a:pt x="448484" y="1452931"/>
                </a:lnTo>
                <a:lnTo>
                  <a:pt x="492988" y="1441063"/>
                </a:lnTo>
                <a:lnTo>
                  <a:pt x="536643" y="1427207"/>
                </a:lnTo>
                <a:lnTo>
                  <a:pt x="579399" y="1411412"/>
                </a:lnTo>
                <a:lnTo>
                  <a:pt x="621202" y="1393732"/>
                </a:lnTo>
                <a:lnTo>
                  <a:pt x="662001" y="1374218"/>
                </a:lnTo>
                <a:lnTo>
                  <a:pt x="701744" y="1352922"/>
                </a:lnTo>
                <a:lnTo>
                  <a:pt x="740379" y="1329895"/>
                </a:lnTo>
                <a:lnTo>
                  <a:pt x="777854" y="1305191"/>
                </a:lnTo>
                <a:lnTo>
                  <a:pt x="814119" y="1278860"/>
                </a:lnTo>
                <a:lnTo>
                  <a:pt x="849119" y="1250954"/>
                </a:lnTo>
                <a:lnTo>
                  <a:pt x="882805" y="1221526"/>
                </a:lnTo>
                <a:lnTo>
                  <a:pt x="915123" y="1190626"/>
                </a:lnTo>
                <a:lnTo>
                  <a:pt x="946022" y="1158308"/>
                </a:lnTo>
                <a:lnTo>
                  <a:pt x="975450" y="1124623"/>
                </a:lnTo>
                <a:lnTo>
                  <a:pt x="1003356" y="1089622"/>
                </a:lnTo>
                <a:lnTo>
                  <a:pt x="1029687" y="1053358"/>
                </a:lnTo>
                <a:lnTo>
                  <a:pt x="1054392" y="1015883"/>
                </a:lnTo>
                <a:lnTo>
                  <a:pt x="1077418" y="977247"/>
                </a:lnTo>
                <a:lnTo>
                  <a:pt x="1098714" y="937504"/>
                </a:lnTo>
                <a:lnTo>
                  <a:pt x="1118228" y="896705"/>
                </a:lnTo>
                <a:lnTo>
                  <a:pt x="1135908" y="854902"/>
                </a:lnTo>
                <a:lnTo>
                  <a:pt x="1151703" y="812147"/>
                </a:lnTo>
                <a:lnTo>
                  <a:pt x="1165560" y="768491"/>
                </a:lnTo>
                <a:lnTo>
                  <a:pt x="1177427" y="723987"/>
                </a:lnTo>
                <a:lnTo>
                  <a:pt x="1187253" y="678687"/>
                </a:lnTo>
                <a:lnTo>
                  <a:pt x="1194985" y="632641"/>
                </a:lnTo>
                <a:lnTo>
                  <a:pt x="1200573" y="585903"/>
                </a:lnTo>
                <a:lnTo>
                  <a:pt x="1203963" y="538523"/>
                </a:lnTo>
                <a:lnTo>
                  <a:pt x="1205105" y="490555"/>
                </a:lnTo>
                <a:lnTo>
                  <a:pt x="1203963" y="442586"/>
                </a:lnTo>
                <a:lnTo>
                  <a:pt x="1200573" y="395207"/>
                </a:lnTo>
                <a:lnTo>
                  <a:pt x="1194985" y="348469"/>
                </a:lnTo>
                <a:lnTo>
                  <a:pt x="1187253" y="302423"/>
                </a:lnTo>
                <a:lnTo>
                  <a:pt x="1177427" y="257122"/>
                </a:lnTo>
                <a:lnTo>
                  <a:pt x="1165560" y="212618"/>
                </a:lnTo>
                <a:lnTo>
                  <a:pt x="1151703" y="168963"/>
                </a:lnTo>
                <a:lnTo>
                  <a:pt x="1135908" y="126207"/>
                </a:lnTo>
                <a:lnTo>
                  <a:pt x="1118228" y="84404"/>
                </a:lnTo>
                <a:lnTo>
                  <a:pt x="1098714" y="43605"/>
                </a:lnTo>
                <a:lnTo>
                  <a:pt x="1077418" y="3862"/>
                </a:lnTo>
                <a:lnTo>
                  <a:pt x="1075116" y="0"/>
                </a:lnTo>
                <a:close/>
              </a:path>
            </a:pathLst>
          </a:custGeom>
          <a:solidFill>
            <a:srgbClr val="E49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0599" y="557480"/>
            <a:ext cx="4293235" cy="190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1945">
              <a:lnSpc>
                <a:spcPct val="100000"/>
              </a:lnSpc>
              <a:spcBef>
                <a:spcPts val="100"/>
              </a:spcBef>
            </a:pP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ALIMEN</a:t>
            </a: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35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Ã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FONTE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ENERGIA,  </a:t>
            </a:r>
            <a:r>
              <a:rPr sz="2000" b="1" spc="-160" dirty="0">
                <a:solidFill>
                  <a:srgbClr val="FFFFFF"/>
                </a:solidFill>
                <a:latin typeface="Arial"/>
                <a:cs typeface="Arial"/>
              </a:rPr>
              <a:t>NUTRIENTES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ÚDE</a:t>
            </a:r>
            <a:endParaRPr sz="2000">
              <a:latin typeface="Arial"/>
              <a:cs typeface="Arial"/>
            </a:endParaRPr>
          </a:p>
          <a:p>
            <a:pPr marL="12700" marR="488950">
              <a:lnSpc>
                <a:spcPct val="100000"/>
              </a:lnSpc>
              <a:spcBef>
                <a:spcPts val="2220"/>
              </a:spcBef>
            </a:pPr>
            <a:r>
              <a:rPr sz="13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módulo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destaca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cada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organismo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tem </a:t>
            </a:r>
            <a:r>
              <a:rPr sz="13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suas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próprias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características.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alimentos</a:t>
            </a: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desempenham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papel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combustível,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fornecendo </a:t>
            </a:r>
            <a:r>
              <a:rPr sz="13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nutrientes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300" spc="65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1300" spc="40" dirty="0">
                <a:solidFill>
                  <a:srgbClr val="FFFFFF"/>
                </a:solidFill>
                <a:latin typeface="Verdana"/>
                <a:cs typeface="Verdana"/>
              </a:rPr>
              <a:t>corpo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funcione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maneira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correta,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esse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processo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denominado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metabolismo.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400" y="201880"/>
            <a:ext cx="76517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MÓDU</a:t>
            </a:r>
            <a:r>
              <a:rPr sz="1500" b="1" spc="-1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15"/>
              </a:spcBef>
            </a:pPr>
            <a:r>
              <a:rPr sz="5550" b="1" spc="-14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55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6129" y="5364010"/>
            <a:ext cx="2527172" cy="17058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7960" y="3168764"/>
            <a:ext cx="3901439" cy="18501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23428" y="3123035"/>
            <a:ext cx="4119879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Os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fotógrafos que participam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mostra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 interpretam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desenvolvem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um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trabalho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300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partir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seu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próprio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corpo.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Verdana"/>
              <a:cs typeface="Verdana"/>
            </a:endParaRPr>
          </a:p>
          <a:p>
            <a:pPr marL="12700" marR="304800">
              <a:lnSpc>
                <a:spcPct val="100000"/>
              </a:lnSpc>
            </a:pPr>
            <a:r>
              <a:rPr sz="1300" spc="30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representar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seu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próprio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metabolismo </a:t>
            </a:r>
            <a:r>
              <a:rPr sz="13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através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uma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foto?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Verdana"/>
              <a:cs typeface="Verdana"/>
            </a:endParaRPr>
          </a:p>
          <a:p>
            <a:pPr marL="12700" marR="19304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Uma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parte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seu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Verdana"/>
                <a:cs typeface="Verdana"/>
              </a:rPr>
              <a:t>corpo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uma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Verdana"/>
                <a:cs typeface="Verdana"/>
              </a:rPr>
              <a:t>interação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Verdana"/>
                <a:cs typeface="Verdana"/>
              </a:rPr>
              <a:t>com </a:t>
            </a:r>
            <a:r>
              <a:rPr sz="1300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alguma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atividade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cada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um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desempenha.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1399" y="417779"/>
            <a:ext cx="3887985" cy="25474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0136" y="5364010"/>
            <a:ext cx="2339993" cy="17246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65999" y="5364005"/>
            <a:ext cx="2459999" cy="17383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1752</Words>
  <Application>Microsoft Office PowerPoint</Application>
  <PresentationFormat>Personalizar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JOGOS INTERATIVOS</vt:lpstr>
      <vt:lpstr>EXPOSIÇÃO ARTÍSTICA</vt:lpstr>
      <vt:lpstr>Apresentação do PowerPoint</vt:lpstr>
      <vt:lpstr>Apresentação do PowerPoint</vt:lpstr>
      <vt:lpstr>CONTRAPARTIDAS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Amanda</dc:creator>
  <cp:lastModifiedBy>Comunicacão Direção Cultura</cp:lastModifiedBy>
  <cp:revision>1</cp:revision>
  <dcterms:created xsi:type="dcterms:W3CDTF">2024-09-09T18:47:20Z</dcterms:created>
  <dcterms:modified xsi:type="dcterms:W3CDTF">2024-09-09T18:50:23Z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2024-09-09T00:00:00Z</vt:filetime>
  </property>
</Properties>
</file>